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_rels/.rels" ContentType="application/vnd.openxmlformats-package.relationships+xml"/>
  <Override PartName="/ppt/slideMasters/slideMaster1.xml" ContentType="application/vnd.openxmlformats-officedocument.presentationml.slideMaster+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Layouts/slideLayout19.xml" ContentType="application/vnd.openxmlformats-officedocument.presentationml.slideLayout+xml"/>
  <Override PartName="/ppt/slideLayouts/slideLayout17.xml" ContentType="application/vnd.openxmlformats-officedocument.presentationml.slideLayout+xml"/>
  <Override PartName="/ppt/slideLayouts/slideLayout8.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1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23.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16.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1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0.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s/_rels/slide17.xml.rels" ContentType="application/vnd.openxmlformats-package.relationships+xml"/>
  <Override PartName="/ppt/slides/_rels/slide10.xml.rels" ContentType="application/vnd.openxmlformats-package.relationships+xml"/>
  <Override PartName="/ppt/slides/_rels/slide16.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2.xml.rels" ContentType="application/vnd.openxmlformats-package.relationships+xml"/>
  <Override PartName="/ppt/slides/_rels/slide12.xml.rels" ContentType="application/vnd.openxmlformats-package.relationships+xml"/>
  <Override PartName="/ppt/slides/_rels/slide4.xml.rels" ContentType="application/vnd.openxmlformats-package.relationships+xml"/>
  <Override PartName="/ppt/slides/_rels/slide8.xml.rels" ContentType="application/vnd.openxmlformats-package.relationships+xml"/>
  <Override PartName="/ppt/slides/_rels/slide1.xml.rels" ContentType="application/vnd.openxmlformats-package.relationships+xml"/>
  <Override PartName="/ppt/slides/_rels/slide23.xml.rels" ContentType="application/vnd.openxmlformats-package.relationships+xml"/>
  <Override PartName="/ppt/slides/_rels/slide15.xml.rels" ContentType="application/vnd.openxmlformats-package.relationships+xml"/>
  <Override PartName="/ppt/slides/_rels/slide7.xml.rels" ContentType="application/vnd.openxmlformats-package.relationships+xml"/>
  <Override PartName="/ppt/slides/_rels/slide29.xml.rels" ContentType="application/vnd.openxmlformats-package.relationships+xml"/>
  <Override PartName="/ppt/slides/_rels/slide21.xml.rels" ContentType="application/vnd.openxmlformats-package.relationships+xml"/>
  <Override PartName="/ppt/slides/_rels/slide6.xml.rels" ContentType="application/vnd.openxmlformats-package.relationships+xml"/>
  <Override PartName="/ppt/slides/_rels/slide28.xml.rels" ContentType="application/vnd.openxmlformats-package.relationships+xml"/>
  <Override PartName="/ppt/slides/_rels/slide20.xml.rels" ContentType="application/vnd.openxmlformats-package.relationships+xml"/>
  <Override PartName="/ppt/slides/_rels/slide27.xml.rels" ContentType="application/vnd.openxmlformats-package.relationships+xml"/>
  <Override PartName="/ppt/slides/_rels/slide13.xml.rels" ContentType="application/vnd.openxmlformats-package.relationships+xml"/>
  <Override PartName="/ppt/slides/_rels/slide5.xml.rels" ContentType="application/vnd.openxmlformats-package.relationships+xml"/>
  <Override PartName="/ppt/slides/_rels/slide11.xml.rels" ContentType="application/vnd.openxmlformats-package.relationships+xml"/>
  <Override PartName="/ppt/slides/_rels/slide18.xml.rels" ContentType="application/vnd.openxmlformats-package.relationships+xml"/>
  <Override PartName="/ppt/slides/_rels/slide26.xml.rels" ContentType="application/vnd.openxmlformats-package.relationships+xml"/>
  <Override PartName="/ppt/slides/_rels/slide2.xml.rels" ContentType="application/vnd.openxmlformats-package.relationships+xml"/>
  <Override PartName="/ppt/slides/_rels/slide24.xml.rels" ContentType="application/vnd.openxmlformats-package.relationships+xml"/>
  <Override PartName="/ppt/slides/_rels/slide3.xml.rels" ContentType="application/vnd.openxmlformats-package.relationships+xml"/>
  <Override PartName="/ppt/slides/_rels/slide25.xml.rels" ContentType="application/vnd.openxmlformats-package.relationships+xml"/>
  <Override PartName="/ppt/slides/_rels/slide9.xml.rels" ContentType="application/vnd.openxmlformats-package.relationships+xml"/>
  <Override PartName="/ppt/slides/_rels/slide19.xml.rels" ContentType="application/vnd.openxmlformats-package.relationships+xml"/>
  <Override PartName="/ppt/slides/slide19.xml" ContentType="application/vnd.openxmlformats-officedocument.presentationml.slide+xml"/>
  <Override PartName="/ppt/slides/slide2.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25.xml" ContentType="application/vnd.openxmlformats-officedocument.presentationml.slide+xml"/>
  <Override PartName="/ppt/slides/slide4.xml" ContentType="application/vnd.openxmlformats-officedocument.presentationml.slide+xml"/>
  <Override PartName="/ppt/slides/slide26.xml" ContentType="application/vnd.openxmlformats-officedocument.presentationml.slide+xml"/>
  <Override PartName="/ppt/slides/slide5.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29.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2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30.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_rels/presentation.xml.rels" ContentType="application/vnd.openxmlformats-package.relationships+xml"/>
  <Override PartName="/ppt/media/image1.tif" ContentType="image/tiff"/>
  <Override PartName="/ppt/media/image21.tif" ContentType="image/tiff"/>
  <Override PartName="/ppt/media/image2.png" ContentType="image/png"/>
  <Override PartName="/ppt/media/image11.tif" ContentType="image/tiff"/>
  <Override PartName="/ppt/media/image3.png" ContentType="image/png"/>
  <Override PartName="/ppt/media/image4.png" ContentType="image/png"/>
  <Override PartName="/ppt/media/image8.tif" ContentType="image/tiff"/>
  <Override PartName="/ppt/media/image23.tif" ContentType="image/tiff"/>
  <Override PartName="/ppt/media/image6.png" ContentType="image/png"/>
  <Override PartName="/ppt/media/image7.png" ContentType="image/png"/>
  <Override PartName="/ppt/media/image10.tif" ContentType="image/tiff"/>
  <Override PartName="/ppt/media/image9.tif" ContentType="image/tiff"/>
  <Override PartName="/ppt/media/image12.tif" ContentType="image/tiff"/>
  <Override PartName="/ppt/media/image13.tif" ContentType="image/tiff"/>
  <Override PartName="/ppt/media/image14.tif" ContentType="image/tiff"/>
  <Override PartName="/ppt/media/hdphoto2.wdp" ContentType="image/vnd.ms-photo"/>
  <Override PartName="/ppt/media/image18.png" ContentType="image/png"/>
  <Override PartName="/ppt/media/image5.png" ContentType="image/png"/>
  <Override PartName="/ppt/media/image20.png" ContentType="image/png"/>
  <Override PartName="/ppt/media/image27.tif" ContentType="image/tiff"/>
  <Override PartName="/ppt/media/image24.png" ContentType="image/png"/>
  <Override PartName="/ppt/media/image15.tif" ContentType="image/tiff"/>
  <Override PartName="/ppt/media/image30.png" ContentType="image/png"/>
  <Override PartName="/ppt/media/image25.png" ContentType="image/png"/>
  <Override PartName="/ppt/media/image16.png" ContentType="image/png"/>
  <Override PartName="/ppt/media/image31.png" ContentType="image/png"/>
  <Override PartName="/ppt/media/image22.tif" ContentType="image/tiff"/>
  <Override PartName="/ppt/media/image29.png" ContentType="image/png"/>
  <Override PartName="/ppt/media/image28.png" ContentType="image/png"/>
  <Override PartName="/ppt/media/image19.png" ContentType="image/png"/>
  <Override PartName="/ppt/media/hdphoto3.wdp" ContentType="image/vnd.ms-photo"/>
  <Override PartName="/ppt/media/image26.png" ContentType="image/png"/>
  <Override PartName="/ppt/media/hdphoto1.wdp" ContentType="image/vnd.ms-photo"/>
  <Override PartName="/ppt/media/image17.png" ContentType="image/png"/>
  <Override PartName="/ppt/media/image32.png" ContentType="image/png"/>
  <Override PartName="/ppt/notesSlides/_rels/notesSlide19.xml.rels" ContentType="application/vnd.openxmlformats-package.relationships+xml"/>
  <Override PartName="/ppt/notesSlides/_rels/notesSlide2.xml.rels" ContentType="application/vnd.openxmlformats-package.relationships+xml"/>
  <Override PartName="/ppt/notesSlides/_rels/notesSlide12.xml.rels" ContentType="application/vnd.openxmlformats-package.relationships+xml"/>
  <Override PartName="/ppt/notesSlides/_rels/notesSlide16.xml.rels" ContentType="application/vnd.openxmlformats-package.relationships+xml"/>
  <Override PartName="/ppt/notesSlides/_rels/notesSlide24.xml.rels" ContentType="application/vnd.openxmlformats-package.relationships+xml"/>
  <Override PartName="/ppt/notesSlides/_rels/notesSlide27.xml.rels" ContentType="application/vnd.openxmlformats-package.relationships+xml"/>
  <Override PartName="/ppt/notesSlides/_rels/notesSlide28.xml.rels" ContentType="application/vnd.openxmlformats-package.relationships+xml"/>
  <Override PartName="/ppt/notesSlides/_rels/notesSlide21.xml.rels" ContentType="application/vnd.openxmlformats-package.relationships+xml"/>
  <Override PartName="/ppt/notesSlides/_rels/notesSlide14.xml.rels" ContentType="application/vnd.openxmlformats-package.relationships+xml"/>
  <Override PartName="/ppt/notesSlides/_rels/notesSlide13.xml.rels" ContentType="application/vnd.openxmlformats-package.relationships+xml"/>
  <Override PartName="/ppt/notesSlides/_rels/notesSlide23.xml.rels" ContentType="application/vnd.openxmlformats-package.relationships+xml"/>
  <Override PartName="/ppt/notesSlides/_rels/notesSlide15.xml.rels" ContentType="application/vnd.openxmlformats-package.relationships+xml"/>
  <Override PartName="/ppt/notesSlides/_rels/notesSlide26.xml.rels" ContentType="application/vnd.openxmlformats-package.relationships+xml"/>
  <Override PartName="/ppt/notesSlides/_rels/notesSlide18.xml.rels" ContentType="application/vnd.openxmlformats-package.relationships+xml"/>
  <Override PartName="/ppt/notesSlides/_rels/notesSlide11.xml.rels" ContentType="application/vnd.openxmlformats-package.relationships+xml"/>
  <Override PartName="/ppt/notesSlides/_rels/notesSlide9.xml.rels" ContentType="application/vnd.openxmlformats-package.relationships+xml"/>
  <Override PartName="/ppt/notesSlides/_rels/notesSlide22.xml.rels" ContentType="application/vnd.openxmlformats-package.relationships+xml"/>
  <Override PartName="/ppt/notesSlides/_rels/notesSlide30.xml.rels" ContentType="application/vnd.openxmlformats-package.relationships+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20.xml.rels" ContentType="application/vnd.openxmlformats-package.relationships+xml"/>
  <Override PartName="/ppt/notesSlides/_rels/notesSlide25.xml.rels" ContentType="application/vnd.openxmlformats-package.relationships+xml"/>
  <Override PartName="/ppt/notesSlides/_rels/notesSlide17.xml.rels" ContentType="application/vnd.openxmlformats-package.relationships+xml"/>
  <Override PartName="/ppt/notesSlides/_rels/notesSlide10.xml.rels" ContentType="application/vnd.openxmlformats-package.relationship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notesSlides/notesSlide4.xml" ContentType="application/vnd.openxmlformats-officedocument.presentationml.notesSlide+xml"/>
  <Override PartName="/ppt/notesSlides/notesSlide20.xml" ContentType="application/vnd.openxmlformats-officedocument.presentationml.notesSlide+xml"/>
  <Override PartName="/ppt/notesSlides/notesSlide11.xml" ContentType="application/vnd.openxmlformats-officedocument.presentationml.notesSlide+xml"/>
  <Override PartName="/ppt/notesSlides/notesSlide5.xml" ContentType="application/vnd.openxmlformats-officedocument.presentationml.notesSlide+xml"/>
  <Override PartName="/ppt/notesSlides/notesSlide2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2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23.xml" ContentType="application/vnd.openxmlformats-officedocument.presentationml.notesSlide+xml"/>
  <Override PartName="/ppt/notesSlides/notesSlide8.xml" ContentType="application/vnd.openxmlformats-officedocument.presentationml.notesSlide+xml"/>
  <Override PartName="/ppt/notesSlides/notesSlide24.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9.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PlaceHolder 1"/>
          <p:cNvSpPr>
            <a:spLocks noGrp="1"/>
          </p:cNvSpPr>
          <p:nvPr>
            <p:ph type="sldImg"/>
          </p:nvPr>
        </p:nvSpPr>
        <p:spPr>
          <a:xfrm>
            <a:off x="533520" y="764280"/>
            <a:ext cx="6704640" cy="3771360"/>
          </a:xfrm>
          <a:prstGeom prst="rect">
            <a:avLst/>
          </a:prstGeom>
        </p:spPr>
        <p:txBody>
          <a:bodyPr lIns="0" rIns="0" tIns="0" bIns="0" anchor="ctr">
            <a:noAutofit/>
          </a:bodyPr>
          <a:p>
            <a:r>
              <a:rPr b="0" lang="en-US" sz="1800" spc="-1" strike="noStrike">
                <a:solidFill>
                  <a:srgbClr val="000000"/>
                </a:solidFill>
                <a:latin typeface="Calibri"/>
              </a:rPr>
              <a:t>Click to move the slide</a:t>
            </a:r>
            <a:endParaRPr b="0" lang="en-US" sz="1800" spc="-1" strike="noStrike">
              <a:solidFill>
                <a:srgbClr val="000000"/>
              </a:solidFill>
              <a:latin typeface="Calibri"/>
            </a:endParaRPr>
          </a:p>
        </p:txBody>
      </p:sp>
      <p:sp>
        <p:nvSpPr>
          <p:cNvPr id="83"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84"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85"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86"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87"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7FF6BB2A-CA64-4276-8000-239DF9C4752F}"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PlaceHolder 1"/>
          <p:cNvSpPr>
            <a:spLocks noGrp="1"/>
          </p:cNvSpPr>
          <p:nvPr>
            <p:ph type="sldImg"/>
          </p:nvPr>
        </p:nvSpPr>
        <p:spPr>
          <a:xfrm>
            <a:off x="685800" y="1143000"/>
            <a:ext cx="5486040" cy="3085920"/>
          </a:xfrm>
          <a:prstGeom prst="rect">
            <a:avLst/>
          </a:prstGeom>
        </p:spPr>
      </p:sp>
      <p:sp>
        <p:nvSpPr>
          <p:cNvPr id="321"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How we grow the materials in this work is through</a:t>
            </a:r>
            <a:endParaRPr b="0" lang="en-US" sz="2000" spc="-1" strike="noStrike">
              <a:latin typeface="Arial"/>
            </a:endParaRPr>
          </a:p>
          <a:p>
            <a:pPr marL="216000" indent="-216000">
              <a:lnSpc>
                <a:spcPct val="100000"/>
              </a:lnSpc>
            </a:pPr>
            <a:endParaRPr b="0" lang="en-US" sz="2000" spc="-1" strike="noStrike">
              <a:latin typeface="Arial"/>
            </a:endParaRPr>
          </a:p>
          <a:p>
            <a:pPr>
              <a:lnSpc>
                <a:spcPct val="100000"/>
              </a:lnSpc>
              <a:tabLst>
                <a:tab algn="l" pos="0"/>
              </a:tabLst>
            </a:pPr>
            <a:r>
              <a:rPr b="0" lang="en-US" sz="1200" spc="-1" strike="noStrike">
                <a:solidFill>
                  <a:srgbClr val="000000"/>
                </a:solidFill>
                <a:latin typeface="+mn-lt"/>
                <a:ea typeface="+mn-ea"/>
              </a:rPr>
              <a:t>Pictured in this slide is a cut out of the growth chamber where the interaction between the molecular or atomic beams on the heated substrate occurs. The sample block enters the chamber manually from the transfer tube. This keeps out contaminants while having an easy way to load substrates in and take samples out. It also allows us to grow several films without having to bring the system up to atmospheric pressure</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US" sz="2000" spc="-1" strike="noStrike">
                <a:solidFill>
                  <a:srgbClr val="000000"/>
                </a:solidFill>
                <a:latin typeface="+mn-lt"/>
                <a:ea typeface="+mn-ea"/>
              </a:rPr>
              <a:t>(10^-10 torr on same line) and then add the word environment</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mn-lt"/>
                <a:ea typeface="+mn-ea"/>
              </a:rPr>
              <a:t>combine MBE slides and delete this picture</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mn-lt"/>
                <a:ea typeface="+mn-ea"/>
              </a:rPr>
              <a:t>dont need 2nd bullet point</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mn-lt"/>
                <a:ea typeface="+mn-ea"/>
              </a:rPr>
              <a:t>ultra high vacuum</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mn-lt"/>
                <a:ea typeface="+mn-ea"/>
              </a:rPr>
              <a:t>allows real time insitu electron diffraction measurements, last bullet point</a:t>
            </a:r>
            <a:endParaRPr b="0" lang="en-US" sz="2000" spc="-1" strike="noStrike">
              <a:latin typeface="Arial"/>
            </a:endParaRPr>
          </a:p>
        </p:txBody>
      </p:sp>
      <p:sp>
        <p:nvSpPr>
          <p:cNvPr id="322"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A96BD0AA-BF5D-440A-BF4D-F015EB91B557}"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PlaceHolder 1"/>
          <p:cNvSpPr>
            <a:spLocks noGrp="1"/>
          </p:cNvSpPr>
          <p:nvPr>
            <p:ph type="sldImg"/>
          </p:nvPr>
        </p:nvSpPr>
        <p:spPr>
          <a:xfrm>
            <a:off x="685800" y="1143000"/>
            <a:ext cx="5486040" cy="3085920"/>
          </a:xfrm>
          <a:prstGeom prst="rect">
            <a:avLst/>
          </a:prstGeom>
        </p:spPr>
      </p:sp>
      <p:sp>
        <p:nvSpPr>
          <p:cNvPr id="324"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The electron source aims an incident beam of electrons at high energies (accelerated to between 10 kV and 20 kV) directed at a low angle q (around 2) to the surface of the sample</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RHEED is used to observe the growth of the material in-situ. It can determine the growth rate, crystal quality, lattice parameters, and order parameter. The electron source aims an incident beam of electrons at high energies directed at a low angle theta (around 2 degrees). The high electron energy along with ultra low pressure environment allow the majority of scattering to be in the forward direction. A typical rheed system has...... In-situ rheed images are captured by the charge-coupled device (CCD) camera which is included in the kSA aquisition system </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delete clean surface to hold sample -&gt; typical 10kV to 20kV</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endParaRPr b="0" lang="en-US" sz="1200" spc="-1" strike="noStrike">
              <a:latin typeface="Arial"/>
            </a:endParaRPr>
          </a:p>
        </p:txBody>
      </p:sp>
      <p:sp>
        <p:nvSpPr>
          <p:cNvPr id="325"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68528268-F1B3-4B9E-A6E9-263795D30CCE}"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PlaceHolder 1"/>
          <p:cNvSpPr>
            <a:spLocks noGrp="1"/>
          </p:cNvSpPr>
          <p:nvPr>
            <p:ph type="sldImg"/>
          </p:nvPr>
        </p:nvSpPr>
        <p:spPr>
          <a:xfrm>
            <a:off x="685800" y="1143000"/>
            <a:ext cx="5486040" cy="3085920"/>
          </a:xfrm>
          <a:prstGeom prst="rect">
            <a:avLst/>
          </a:prstGeom>
        </p:spPr>
      </p:sp>
      <p:sp>
        <p:nvSpPr>
          <p:cNvPr id="327"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order arrangement of atoms</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00 order streak</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01, 01bar</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add crystal directions</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add substrate - show picture, explain that using this^</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show a poly film</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4 different slides - split up these pictures</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328"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F0AB83E7-1E6F-4C4A-9387-496FAD1C80CA}"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PlaceHolder 1"/>
          <p:cNvSpPr>
            <a:spLocks noGrp="1"/>
          </p:cNvSpPr>
          <p:nvPr>
            <p:ph type="sldImg"/>
          </p:nvPr>
        </p:nvSpPr>
        <p:spPr>
          <a:xfrm>
            <a:off x="685800" y="1143000"/>
            <a:ext cx="5486040" cy="3085920"/>
          </a:xfrm>
          <a:prstGeom prst="rect">
            <a:avLst/>
          </a:prstGeom>
        </p:spPr>
      </p:sp>
      <p:sp>
        <p:nvSpPr>
          <p:cNvPr id="330"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order arrangement of atoms</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00 order streak</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01, 01bar</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add crystal directions</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add substrate - show picture, explain that using this^</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show a poly film</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4 different slides - split up these pictures</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331"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3E954D00-19BD-4D58-8BC7-636544490D6B}"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PlaceHolder 1"/>
          <p:cNvSpPr>
            <a:spLocks noGrp="1"/>
          </p:cNvSpPr>
          <p:nvPr>
            <p:ph type="sldImg"/>
          </p:nvPr>
        </p:nvSpPr>
        <p:spPr>
          <a:xfrm>
            <a:off x="685800" y="1143000"/>
            <a:ext cx="5486040" cy="3085920"/>
          </a:xfrm>
          <a:prstGeom prst="rect">
            <a:avLst/>
          </a:prstGeom>
        </p:spPr>
      </p:sp>
      <p:sp>
        <p:nvSpPr>
          <p:cNvPr id="333"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order arrangement of atoms</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00 order streak</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01, 01bar</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add crystal directions</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add substrate - show picture, explain that using this^</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show a poly film</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4 different slides - split up these pictures</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334"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E9881684-38E0-478A-8803-550241A60641}"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PlaceHolder 1"/>
          <p:cNvSpPr>
            <a:spLocks noGrp="1"/>
          </p:cNvSpPr>
          <p:nvPr>
            <p:ph type="sldImg"/>
          </p:nvPr>
        </p:nvSpPr>
        <p:spPr>
          <a:xfrm>
            <a:off x="685800" y="1143000"/>
            <a:ext cx="5486040" cy="3085920"/>
          </a:xfrm>
          <a:prstGeom prst="rect">
            <a:avLst/>
          </a:prstGeom>
        </p:spPr>
      </p:sp>
      <p:sp>
        <p:nvSpPr>
          <p:cNvPr id="336"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order arrangement of atoms</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00 order streak</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01, 01bar</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add crystal directions</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add substrate - show picture, explain that using this^</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show a poly film</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4 different slides - split up these pictures</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337"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E8D27FEB-2D68-4603-840C-CF0B7857FCD7}"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PlaceHolder 1"/>
          <p:cNvSpPr>
            <a:spLocks noGrp="1"/>
          </p:cNvSpPr>
          <p:nvPr>
            <p:ph type="sldImg"/>
          </p:nvPr>
        </p:nvSpPr>
        <p:spPr>
          <a:xfrm>
            <a:off x="685800" y="1143000"/>
            <a:ext cx="5486040" cy="3085920"/>
          </a:xfrm>
          <a:prstGeom prst="rect">
            <a:avLst/>
          </a:prstGeom>
        </p:spPr>
      </p:sp>
      <p:sp>
        <p:nvSpPr>
          <p:cNvPr id="339"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Arial"/>
              </a:rPr>
              <a:t>The XRD results, the orthorhombic interplanar spacing equation, and the Bragg equation can be used to calculate the lattice parameters</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2000" spc="-1" strike="noStrike">
                <a:solidFill>
                  <a:srgbClr val="000000"/>
                </a:solidFill>
                <a:latin typeface="Arial"/>
              </a:rPr>
              <a:t>put reference on slide</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solidFill>
                  <a:srgbClr val="000000"/>
                </a:solidFill>
                <a:latin typeface="Arial"/>
              </a:rPr>
              <a:t>walk through these calculations, only show one line at a time</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solidFill>
                  <a:srgbClr val="000000"/>
                </a:solidFill>
                <a:latin typeface="Arial"/>
              </a:rPr>
              <a:t>delete error + or -</a:t>
            </a:r>
            <a:endParaRPr b="0" lang="en-US" sz="2000" spc="-1" strike="noStrike">
              <a:latin typeface="Arial"/>
            </a:endParaRPr>
          </a:p>
        </p:txBody>
      </p:sp>
      <p:sp>
        <p:nvSpPr>
          <p:cNvPr id="340"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AC259CD9-01B7-46B9-9CDA-8095BB8344FD}"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PlaceHolder 1"/>
          <p:cNvSpPr>
            <a:spLocks noGrp="1"/>
          </p:cNvSpPr>
          <p:nvPr>
            <p:ph type="sldImg"/>
          </p:nvPr>
        </p:nvSpPr>
        <p:spPr>
          <a:xfrm>
            <a:off x="685800" y="1143000"/>
            <a:ext cx="5486040" cy="3085920"/>
          </a:xfrm>
          <a:prstGeom prst="rect">
            <a:avLst/>
          </a:prstGeom>
        </p:spPr>
      </p:sp>
      <p:sp>
        <p:nvSpPr>
          <p:cNvPr id="342"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Arial"/>
              </a:rPr>
              <a:t>The XRD results, the orthorhombic interplanar spacing equation, and the Bragg equation can be used to calculate the lattice parameters</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2000" spc="-1" strike="noStrike">
                <a:solidFill>
                  <a:srgbClr val="000000"/>
                </a:solidFill>
                <a:latin typeface="Arial"/>
              </a:rPr>
              <a:t>put reference on slide</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solidFill>
                  <a:srgbClr val="000000"/>
                </a:solidFill>
                <a:latin typeface="Arial"/>
              </a:rPr>
              <a:t>walk through these calculations, only show one line at a time</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solidFill>
                  <a:srgbClr val="000000"/>
                </a:solidFill>
                <a:latin typeface="Arial"/>
              </a:rPr>
              <a:t>delete error + or -</a:t>
            </a:r>
            <a:endParaRPr b="0" lang="en-US" sz="2000" spc="-1" strike="noStrike">
              <a:latin typeface="Arial"/>
            </a:endParaRPr>
          </a:p>
        </p:txBody>
      </p:sp>
      <p:sp>
        <p:nvSpPr>
          <p:cNvPr id="343"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40B34FBD-B64E-4AA2-8CD1-116AD51175AF}"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PlaceHolder 1"/>
          <p:cNvSpPr>
            <a:spLocks noGrp="1"/>
          </p:cNvSpPr>
          <p:nvPr>
            <p:ph type="sldImg"/>
          </p:nvPr>
        </p:nvSpPr>
        <p:spPr>
          <a:xfrm>
            <a:off x="685800" y="1143000"/>
            <a:ext cx="5486040" cy="3085920"/>
          </a:xfrm>
          <a:prstGeom prst="rect">
            <a:avLst/>
          </a:prstGeom>
        </p:spPr>
      </p:sp>
      <p:sp>
        <p:nvSpPr>
          <p:cNvPr id="345"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Arial"/>
              </a:rPr>
              <a:t>The XRD results, the orthorhombic interplanar spacing equation, and the Bragg equation can be used to calculate the lattice parameters</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2000" spc="-1" strike="noStrike">
                <a:solidFill>
                  <a:srgbClr val="000000"/>
                </a:solidFill>
                <a:latin typeface="Arial"/>
              </a:rPr>
              <a:t>put reference on slide</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solidFill>
                  <a:srgbClr val="000000"/>
                </a:solidFill>
                <a:latin typeface="Arial"/>
              </a:rPr>
              <a:t>walk through these calculations, only show one line at a time</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solidFill>
                  <a:srgbClr val="000000"/>
                </a:solidFill>
                <a:latin typeface="Arial"/>
              </a:rPr>
              <a:t>delete error + or -</a:t>
            </a:r>
            <a:endParaRPr b="0" lang="en-US" sz="2000" spc="-1" strike="noStrike">
              <a:latin typeface="Arial"/>
            </a:endParaRPr>
          </a:p>
        </p:txBody>
      </p:sp>
      <p:sp>
        <p:nvSpPr>
          <p:cNvPr id="346"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7D65FFB5-98D2-449D-B0ED-8E258B251974}"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PlaceHolder 1"/>
          <p:cNvSpPr>
            <a:spLocks noGrp="1"/>
          </p:cNvSpPr>
          <p:nvPr>
            <p:ph type="sldImg"/>
          </p:nvPr>
        </p:nvSpPr>
        <p:spPr>
          <a:xfrm>
            <a:off x="685800" y="1143000"/>
            <a:ext cx="5486040" cy="3085920"/>
          </a:xfrm>
          <a:prstGeom prst="rect">
            <a:avLst/>
          </a:prstGeom>
        </p:spPr>
      </p:sp>
      <p:sp>
        <p:nvSpPr>
          <p:cNvPr id="348"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Arial"/>
              </a:rPr>
              <a:t>The XRD results, the orthorhombic interplanar spacing equation, and the Bragg equation can be used to calculate the lattice parameters</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2000" spc="-1" strike="noStrike">
                <a:solidFill>
                  <a:srgbClr val="000000"/>
                </a:solidFill>
                <a:latin typeface="Arial"/>
              </a:rPr>
              <a:t>put reference on slide</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solidFill>
                  <a:srgbClr val="000000"/>
                </a:solidFill>
                <a:latin typeface="Arial"/>
              </a:rPr>
              <a:t>walk through these calculations, only show one line at a time</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solidFill>
                  <a:srgbClr val="000000"/>
                </a:solidFill>
                <a:latin typeface="Arial"/>
              </a:rPr>
              <a:t>delete error + or -</a:t>
            </a:r>
            <a:endParaRPr b="0" lang="en-US" sz="2000" spc="-1" strike="noStrike">
              <a:latin typeface="Arial"/>
            </a:endParaRPr>
          </a:p>
        </p:txBody>
      </p:sp>
      <p:sp>
        <p:nvSpPr>
          <p:cNvPr id="349"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E0D5A8D8-98B2-42F1-875F-0939053FA2B1}"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PlaceHolder 1"/>
          <p:cNvSpPr>
            <a:spLocks noGrp="1"/>
          </p:cNvSpPr>
          <p:nvPr>
            <p:ph type="sldImg"/>
          </p:nvPr>
        </p:nvSpPr>
        <p:spPr>
          <a:xfrm>
            <a:off x="685800" y="1143000"/>
            <a:ext cx="5486040" cy="3085920"/>
          </a:xfrm>
          <a:prstGeom prst="rect">
            <a:avLst/>
          </a:prstGeom>
        </p:spPr>
      </p:sp>
      <p:sp>
        <p:nvSpPr>
          <p:cNvPr id="297"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So many of the current….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p:txBody>
      </p:sp>
      <p:sp>
        <p:nvSpPr>
          <p:cNvPr id="298"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CD89C8E0-740E-4C2E-9818-8A6824ECD9D3}"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PlaceHolder 1"/>
          <p:cNvSpPr>
            <a:spLocks noGrp="1"/>
          </p:cNvSpPr>
          <p:nvPr>
            <p:ph type="sldImg"/>
          </p:nvPr>
        </p:nvSpPr>
        <p:spPr>
          <a:xfrm>
            <a:off x="685800" y="1143000"/>
            <a:ext cx="5486040" cy="3085920"/>
          </a:xfrm>
          <a:prstGeom prst="rect">
            <a:avLst/>
          </a:prstGeom>
        </p:spPr>
      </p:sp>
      <p:sp>
        <p:nvSpPr>
          <p:cNvPr id="351"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MgSnN2 is a heterovalent ternary nitride that belongs to the orthorhombic space group Pna21. However,...</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However, perfectly periodic sublattice...you would ep</a:t>
            </a:r>
            <a:endParaRPr b="0" lang="en-US" sz="1200" spc="-1" strike="noStrike">
              <a:latin typeface="Arial"/>
            </a:endParaRPr>
          </a:p>
        </p:txBody>
      </p:sp>
      <p:sp>
        <p:nvSpPr>
          <p:cNvPr id="352"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7A701D83-E7C0-4B72-8068-63E3AEF09C0E}"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PlaceHolder 1"/>
          <p:cNvSpPr>
            <a:spLocks noGrp="1"/>
          </p:cNvSpPr>
          <p:nvPr>
            <p:ph type="sldImg"/>
          </p:nvPr>
        </p:nvSpPr>
        <p:spPr>
          <a:xfrm>
            <a:off x="685800" y="1143000"/>
            <a:ext cx="5486040" cy="3085920"/>
          </a:xfrm>
          <a:prstGeom prst="rect">
            <a:avLst/>
          </a:prstGeom>
        </p:spPr>
      </p:sp>
      <p:sp>
        <p:nvSpPr>
          <p:cNvPr id="354"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it has been shown that in some heterovalent ternary materials, an increase in disorder in the cation sublattice can lead to an increase in symmetry, resulting in the II-IV-V2 having a wurtzite structure like its analogous III-V materials.</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An ordered cation sublattice means that...</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A disordered means...</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different bullet point</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you can have a varying degree </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trim down the wording</a:t>
            </a:r>
            <a:endParaRPr b="0" lang="en-US" sz="1200" spc="-1" strike="noStrike">
              <a:latin typeface="Arial"/>
            </a:endParaRPr>
          </a:p>
        </p:txBody>
      </p:sp>
      <p:sp>
        <p:nvSpPr>
          <p:cNvPr id="355"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16DF4F9B-6F60-417B-B053-8FEDF8393822}"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PlaceHolder 1"/>
          <p:cNvSpPr>
            <a:spLocks noGrp="1"/>
          </p:cNvSpPr>
          <p:nvPr>
            <p:ph type="sldImg"/>
          </p:nvPr>
        </p:nvSpPr>
        <p:spPr>
          <a:xfrm>
            <a:off x="685800" y="1143000"/>
            <a:ext cx="5486040" cy="3085920"/>
          </a:xfrm>
          <a:prstGeom prst="rect">
            <a:avLst/>
          </a:prstGeom>
        </p:spPr>
      </p:sp>
      <p:sp>
        <p:nvSpPr>
          <p:cNvPr id="357"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Rethink title, quantifying disorder</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Can be accessed using raman spectroscopy</a:t>
            </a:r>
            <a:endParaRPr b="0" lang="en-US" sz="2000" spc="-1" strike="noStrike">
              <a:latin typeface="Arial"/>
            </a:endParaRPr>
          </a:p>
          <a:p>
            <a:pPr marL="216000" indent="-216000">
              <a:lnSpc>
                <a:spcPct val="100000"/>
              </a:lnSpc>
            </a:pPr>
            <a:endParaRPr b="0" lang="en-US" sz="2000" spc="-1" strike="noStrike">
              <a:latin typeface="Arial"/>
            </a:endParaRPr>
          </a:p>
          <a:p>
            <a:pPr>
              <a:lnSpc>
                <a:spcPct val="100000"/>
              </a:lnSpc>
              <a:tabLst>
                <a:tab algn="l" pos="0"/>
              </a:tabLst>
            </a:pPr>
            <a:r>
              <a:rPr b="0" lang="en-US" sz="2000" spc="-1" strike="noStrike">
                <a:latin typeface="Arial"/>
              </a:rPr>
              <a:t>define order parameter (</a:t>
            </a:r>
            <a:r>
              <a:rPr b="0" lang="en-US" sz="1200" spc="-1" strike="noStrike">
                <a:solidFill>
                  <a:srgbClr val="000000"/>
                </a:solidFill>
                <a:latin typeface="Arial"/>
              </a:rPr>
              <a:t>Quantify degree of ordering through the long-range order parameter S)</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US" sz="2000" spc="-1" strike="noStrike">
                <a:solidFill>
                  <a:srgbClr val="000000"/>
                </a:solidFill>
                <a:latin typeface="Arial"/>
              </a:rPr>
              <a:t>white out middle graphs at first</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rPr>
              <a:t>put S not S2</a:t>
            </a:r>
            <a:br/>
            <a:endParaRPr b="0" lang="en-US" sz="2000" spc="-1" strike="noStrike">
              <a:latin typeface="Arial"/>
            </a:endParaRPr>
          </a:p>
          <a:p>
            <a:pPr>
              <a:lnSpc>
                <a:spcPct val="100000"/>
              </a:lnSpc>
              <a:tabLst>
                <a:tab algn="l" pos="0"/>
              </a:tabLst>
            </a:pPr>
            <a:r>
              <a:rPr b="0" lang="en-US" sz="2000" spc="-1" strike="noStrike">
                <a:solidFill>
                  <a:srgbClr val="000000"/>
                </a:solidFill>
                <a:latin typeface="Arial"/>
              </a:rPr>
              <a:t>can also be done using RHEED and XRD</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rPr>
              <a:t>Show table w order parameter table in final slide, </a:t>
            </a:r>
            <a:endParaRPr b="0" lang="en-US" sz="2000" spc="-1" strike="noStrike">
              <a:latin typeface="Arial"/>
            </a:endParaRPr>
          </a:p>
        </p:txBody>
      </p:sp>
      <p:sp>
        <p:nvSpPr>
          <p:cNvPr id="358"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B6DE9B80-6672-4619-A758-D84DC3F218E7}"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PlaceHolder 1"/>
          <p:cNvSpPr>
            <a:spLocks noGrp="1"/>
          </p:cNvSpPr>
          <p:nvPr>
            <p:ph type="sldImg"/>
          </p:nvPr>
        </p:nvSpPr>
        <p:spPr>
          <a:xfrm>
            <a:off x="685800" y="1143000"/>
            <a:ext cx="5486040" cy="3085920"/>
          </a:xfrm>
          <a:prstGeom prst="rect">
            <a:avLst/>
          </a:prstGeom>
        </p:spPr>
      </p:sp>
      <p:sp>
        <p:nvSpPr>
          <p:cNvPr id="360"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Rethink title, quantifying disorder</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Can be accessed using raman spectroscopy</a:t>
            </a:r>
            <a:endParaRPr b="0" lang="en-US" sz="2000" spc="-1" strike="noStrike">
              <a:latin typeface="Arial"/>
            </a:endParaRPr>
          </a:p>
          <a:p>
            <a:pPr marL="216000" indent="-216000">
              <a:lnSpc>
                <a:spcPct val="100000"/>
              </a:lnSpc>
            </a:pPr>
            <a:endParaRPr b="0" lang="en-US" sz="2000" spc="-1" strike="noStrike">
              <a:latin typeface="Arial"/>
            </a:endParaRPr>
          </a:p>
          <a:p>
            <a:pPr>
              <a:lnSpc>
                <a:spcPct val="100000"/>
              </a:lnSpc>
              <a:tabLst>
                <a:tab algn="l" pos="0"/>
              </a:tabLst>
            </a:pPr>
            <a:r>
              <a:rPr b="0" lang="en-US" sz="2000" spc="-1" strike="noStrike">
                <a:latin typeface="Arial"/>
              </a:rPr>
              <a:t>define order parameter (</a:t>
            </a:r>
            <a:r>
              <a:rPr b="0" lang="en-US" sz="1200" spc="-1" strike="noStrike">
                <a:solidFill>
                  <a:srgbClr val="000000"/>
                </a:solidFill>
                <a:latin typeface="Arial"/>
              </a:rPr>
              <a:t>Quantify degree of ordering through the long-range order parameter S)</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US" sz="2000" spc="-1" strike="noStrike">
                <a:solidFill>
                  <a:srgbClr val="000000"/>
                </a:solidFill>
                <a:latin typeface="Arial"/>
              </a:rPr>
              <a:t>white out middle graphs at first</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rPr>
              <a:t>put S not S2</a:t>
            </a:r>
            <a:br/>
            <a:endParaRPr b="0" lang="en-US" sz="2000" spc="-1" strike="noStrike">
              <a:latin typeface="Arial"/>
            </a:endParaRPr>
          </a:p>
          <a:p>
            <a:pPr>
              <a:lnSpc>
                <a:spcPct val="100000"/>
              </a:lnSpc>
              <a:tabLst>
                <a:tab algn="l" pos="0"/>
              </a:tabLst>
            </a:pPr>
            <a:r>
              <a:rPr b="0" lang="en-US" sz="2000" spc="-1" strike="noStrike">
                <a:solidFill>
                  <a:srgbClr val="000000"/>
                </a:solidFill>
                <a:latin typeface="Arial"/>
              </a:rPr>
              <a:t>can also be done using RHEED and XRD</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rPr>
              <a:t>Show table w order parameter table in final slide, </a:t>
            </a:r>
            <a:endParaRPr b="0" lang="en-US" sz="2000" spc="-1" strike="noStrike">
              <a:latin typeface="Arial"/>
            </a:endParaRPr>
          </a:p>
        </p:txBody>
      </p:sp>
      <p:sp>
        <p:nvSpPr>
          <p:cNvPr id="361"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8EA5E511-5E91-4749-A865-DB19A6D86A64}"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PlaceHolder 1"/>
          <p:cNvSpPr>
            <a:spLocks noGrp="1"/>
          </p:cNvSpPr>
          <p:nvPr>
            <p:ph type="sldImg"/>
          </p:nvPr>
        </p:nvSpPr>
        <p:spPr>
          <a:xfrm>
            <a:off x="685800" y="1143000"/>
            <a:ext cx="5486040" cy="3085920"/>
          </a:xfrm>
          <a:prstGeom prst="rect">
            <a:avLst/>
          </a:prstGeom>
        </p:spPr>
      </p:sp>
      <p:sp>
        <p:nvSpPr>
          <p:cNvPr id="363"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Rethink title, quantifying disorder</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Can be accessed using raman spectroscopy</a:t>
            </a:r>
            <a:endParaRPr b="0" lang="en-US" sz="2000" spc="-1" strike="noStrike">
              <a:latin typeface="Arial"/>
            </a:endParaRPr>
          </a:p>
          <a:p>
            <a:pPr marL="216000" indent="-216000">
              <a:lnSpc>
                <a:spcPct val="100000"/>
              </a:lnSpc>
            </a:pPr>
            <a:endParaRPr b="0" lang="en-US" sz="2000" spc="-1" strike="noStrike">
              <a:latin typeface="Arial"/>
            </a:endParaRPr>
          </a:p>
          <a:p>
            <a:pPr>
              <a:lnSpc>
                <a:spcPct val="100000"/>
              </a:lnSpc>
              <a:tabLst>
                <a:tab algn="l" pos="0"/>
              </a:tabLst>
            </a:pPr>
            <a:r>
              <a:rPr b="0" lang="en-US" sz="2000" spc="-1" strike="noStrike">
                <a:latin typeface="Arial"/>
              </a:rPr>
              <a:t>define order parameter (</a:t>
            </a:r>
            <a:r>
              <a:rPr b="0" lang="en-US" sz="1200" spc="-1" strike="noStrike">
                <a:solidFill>
                  <a:srgbClr val="000000"/>
                </a:solidFill>
                <a:latin typeface="Arial"/>
              </a:rPr>
              <a:t>Quantify degree of ordering through the long-range order parameter S)</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US" sz="2000" spc="-1" strike="noStrike">
                <a:solidFill>
                  <a:srgbClr val="000000"/>
                </a:solidFill>
                <a:latin typeface="Arial"/>
              </a:rPr>
              <a:t>white out middle graphs at first</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rPr>
              <a:t>put S not S2</a:t>
            </a:r>
            <a:br/>
            <a:endParaRPr b="0" lang="en-US" sz="2000" spc="-1" strike="noStrike">
              <a:latin typeface="Arial"/>
            </a:endParaRPr>
          </a:p>
          <a:p>
            <a:pPr>
              <a:lnSpc>
                <a:spcPct val="100000"/>
              </a:lnSpc>
              <a:tabLst>
                <a:tab algn="l" pos="0"/>
              </a:tabLst>
            </a:pPr>
            <a:r>
              <a:rPr b="0" lang="en-US" sz="2000" spc="-1" strike="noStrike">
                <a:solidFill>
                  <a:srgbClr val="000000"/>
                </a:solidFill>
                <a:latin typeface="Arial"/>
              </a:rPr>
              <a:t>can also be done using RHEED and XRD</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rPr>
              <a:t>Show table w order parameter table in final slide, </a:t>
            </a:r>
            <a:endParaRPr b="0" lang="en-US" sz="2000" spc="-1" strike="noStrike">
              <a:latin typeface="Arial"/>
            </a:endParaRPr>
          </a:p>
        </p:txBody>
      </p:sp>
      <p:sp>
        <p:nvSpPr>
          <p:cNvPr id="364"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4B598F29-7677-47B0-A4DB-EBBC09D59A97}"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PlaceHolder 1"/>
          <p:cNvSpPr>
            <a:spLocks noGrp="1"/>
          </p:cNvSpPr>
          <p:nvPr>
            <p:ph type="sldImg"/>
          </p:nvPr>
        </p:nvSpPr>
        <p:spPr>
          <a:xfrm>
            <a:off x="685800" y="1143000"/>
            <a:ext cx="5486040" cy="3085920"/>
          </a:xfrm>
          <a:prstGeom prst="rect">
            <a:avLst/>
          </a:prstGeom>
        </p:spPr>
      </p:sp>
      <p:sp>
        <p:nvSpPr>
          <p:cNvPr id="366"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Rethink title, quantifying disorder</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Can be accessed using raman spectroscopy</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define order parameter</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white out middle graphs at first</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put S not S2</a:t>
            </a:r>
            <a:br/>
            <a:endParaRPr b="0" lang="en-US" sz="2000" spc="-1" strike="noStrike">
              <a:latin typeface="Arial"/>
            </a:endParaRPr>
          </a:p>
          <a:p>
            <a:pPr marL="216000" indent="-216000">
              <a:lnSpc>
                <a:spcPct val="100000"/>
              </a:lnSpc>
            </a:pPr>
            <a:r>
              <a:rPr b="0" lang="en-US" sz="2000" spc="-1" strike="noStrike">
                <a:latin typeface="Arial"/>
              </a:rPr>
              <a:t>can also be done using RHEED and XRD</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Show table w order parameter table in final slide, </a:t>
            </a:r>
            <a:endParaRPr b="0" lang="en-US" sz="2000" spc="-1" strike="noStrike">
              <a:latin typeface="Arial"/>
            </a:endParaRPr>
          </a:p>
        </p:txBody>
      </p:sp>
      <p:sp>
        <p:nvSpPr>
          <p:cNvPr id="367"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B42C543F-F901-437B-AF7F-27EEE1EA5666}"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PlaceHolder 1"/>
          <p:cNvSpPr>
            <a:spLocks noGrp="1"/>
          </p:cNvSpPr>
          <p:nvPr>
            <p:ph type="sldImg"/>
          </p:nvPr>
        </p:nvSpPr>
        <p:spPr>
          <a:xfrm>
            <a:off x="685800" y="1143000"/>
            <a:ext cx="5486040" cy="3085920"/>
          </a:xfrm>
          <a:prstGeom prst="rect">
            <a:avLst/>
          </a:prstGeom>
        </p:spPr>
      </p:sp>
      <p:sp>
        <p:nvSpPr>
          <p:cNvPr id="369"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GET RID OF LETTERS EVERYWHERE A) B) C)...</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order these by S, label S</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Show the 2 extremes again</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Put S here too</a:t>
            </a:r>
            <a:endParaRPr b="0" lang="en-US" sz="2000" spc="-1" strike="noStrike">
              <a:latin typeface="Arial"/>
            </a:endParaRPr>
          </a:p>
        </p:txBody>
      </p:sp>
      <p:sp>
        <p:nvSpPr>
          <p:cNvPr id="370"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89F60744-FBF9-4D81-A482-9EAA83B8BF7F}"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PlaceHolder 1"/>
          <p:cNvSpPr>
            <a:spLocks noGrp="1"/>
          </p:cNvSpPr>
          <p:nvPr>
            <p:ph type="sldImg"/>
          </p:nvPr>
        </p:nvSpPr>
        <p:spPr>
          <a:xfrm>
            <a:off x="685800" y="1143000"/>
            <a:ext cx="5486040" cy="3085920"/>
          </a:xfrm>
          <a:prstGeom prst="rect">
            <a:avLst/>
          </a:prstGeom>
        </p:spPr>
      </p:sp>
      <p:sp>
        <p:nvSpPr>
          <p:cNvPr id="372"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GET RID OF LETTERS EVERYWHERE A) B) C)...</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order these by S, label S</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Show the 2 extremes again</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Put S here too</a:t>
            </a:r>
            <a:endParaRPr b="0" lang="en-US" sz="2000" spc="-1" strike="noStrike">
              <a:latin typeface="Arial"/>
            </a:endParaRPr>
          </a:p>
        </p:txBody>
      </p:sp>
      <p:sp>
        <p:nvSpPr>
          <p:cNvPr id="373"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A8CEDCA9-91A8-4EB9-B3EF-A710CE4605E9}"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PlaceHolder 1"/>
          <p:cNvSpPr>
            <a:spLocks noGrp="1"/>
          </p:cNvSpPr>
          <p:nvPr>
            <p:ph type="sldImg"/>
          </p:nvPr>
        </p:nvSpPr>
        <p:spPr>
          <a:xfrm>
            <a:off x="685800" y="1143000"/>
            <a:ext cx="5486040" cy="3085920"/>
          </a:xfrm>
          <a:prstGeom prst="rect">
            <a:avLst/>
          </a:prstGeom>
        </p:spPr>
      </p:sp>
      <p:sp>
        <p:nvSpPr>
          <p:cNvPr id="375"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better understood plotting band gap as a function of S2, applying the ising model</a:t>
            </a:r>
            <a:endParaRPr b="0" lang="en-US" sz="2000" spc="-1" strike="noStrike">
              <a:latin typeface="Arial"/>
            </a:endParaRPr>
          </a:p>
          <a:p>
            <a:pPr marL="216000" indent="-216000">
              <a:lnSpc>
                <a:spcPct val="100000"/>
              </a:lnSpc>
            </a:pPr>
            <a:r>
              <a:rPr b="0" lang="en-US" sz="2000" spc="-1" strike="noStrike">
                <a:latin typeface="Arial"/>
              </a:rPr>
              <a:t>The ising model for the cation disorder predicts a linear trend between the optical band gap and S^2</a:t>
            </a:r>
            <a:endParaRPr b="0" lang="en-US" sz="2000" spc="-1" strike="noStrike">
              <a:latin typeface="Arial"/>
            </a:endParaRPr>
          </a:p>
        </p:txBody>
      </p:sp>
      <p:sp>
        <p:nvSpPr>
          <p:cNvPr id="376"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20A7297F-4185-412E-9B08-A5F8DE771976}"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PlaceHolder 1"/>
          <p:cNvSpPr>
            <a:spLocks noGrp="1"/>
          </p:cNvSpPr>
          <p:nvPr>
            <p:ph type="sldImg"/>
          </p:nvPr>
        </p:nvSpPr>
        <p:spPr>
          <a:xfrm>
            <a:off x="685800" y="1143000"/>
            <a:ext cx="5486040" cy="3085920"/>
          </a:xfrm>
          <a:prstGeom prst="rect">
            <a:avLst/>
          </a:prstGeom>
        </p:spPr>
      </p:sp>
      <p:sp>
        <p:nvSpPr>
          <p:cNvPr id="300"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rRelated to binary analogs</a:t>
            </a:r>
            <a:endParaRPr b="0" lang="en-US" sz="2000" spc="-1" strike="noStrike">
              <a:latin typeface="Arial"/>
            </a:endParaRPr>
          </a:p>
          <a:p>
            <a:pPr marL="216000" indent="-216000">
              <a:lnSpc>
                <a:spcPct val="100000"/>
              </a:lnSpc>
            </a:pPr>
            <a:r>
              <a:rPr b="0" lang="en-US" sz="2300" spc="-1" strike="noStrike">
                <a:latin typeface="Arial"/>
              </a:rPr>
              <a:t>III-V materials related to II-IV-V</a:t>
            </a:r>
            <a:r>
              <a:rPr b="0" lang="en-US" sz="2300" spc="-1" strike="noStrike" baseline="-25000">
                <a:latin typeface="Arial"/>
              </a:rPr>
              <a:t>2</a:t>
            </a:r>
            <a:endParaRPr b="0" lang="en-US" sz="2300" spc="-1" strike="noStrike">
              <a:latin typeface="Arial"/>
            </a:endParaRPr>
          </a:p>
          <a:p>
            <a:pPr marL="216000" indent="-216000">
              <a:lnSpc>
                <a:spcPct val="100000"/>
              </a:lnSpc>
            </a:pPr>
            <a:endParaRPr b="0" lang="en-US" sz="2300" spc="-1" strike="noStrike">
              <a:latin typeface="Arial"/>
            </a:endParaRPr>
          </a:p>
          <a:p>
            <a:pPr marL="216000" indent="-216000">
              <a:lnSpc>
                <a:spcPct val="100000"/>
              </a:lnSpc>
            </a:pPr>
            <a:r>
              <a:rPr b="0" i="1" lang="en-US" sz="2300" spc="-1" strike="noStrike">
                <a:latin typeface="Arial"/>
              </a:rPr>
              <a:t>Phosphides and arsenides: chalcopyrite</a:t>
            </a:r>
            <a:endParaRPr b="0" lang="en-US" sz="2300" spc="-1" strike="noStrike">
              <a:latin typeface="Arial"/>
            </a:endParaRPr>
          </a:p>
          <a:p>
            <a:pPr marL="216000" indent="-216000">
              <a:lnSpc>
                <a:spcPct val="100000"/>
              </a:lnSpc>
            </a:pPr>
            <a:r>
              <a:rPr b="0" i="1" lang="en-US" sz="2300" spc="-1" strike="noStrike">
                <a:latin typeface="Arial"/>
              </a:rPr>
              <a:t>Nitrides: orthorhombic</a:t>
            </a:r>
            <a:endParaRPr b="0" lang="en-US" sz="2300" spc="-1" strike="noStrike">
              <a:latin typeface="Arial"/>
            </a:endParaRPr>
          </a:p>
          <a:p>
            <a:pPr marL="216000" indent="-216000">
              <a:lnSpc>
                <a:spcPct val="100000"/>
              </a:lnSpc>
            </a:pPr>
            <a:r>
              <a:rPr b="0" lang="en-US" sz="2000" spc="-1" strike="noStrike">
                <a:latin typeface="Arial"/>
              </a:rPr>
              <a:t>Smaller band gap materials</a:t>
            </a:r>
            <a:endParaRPr b="0" lang="en-US" sz="2000" spc="-1" strike="noStrike">
              <a:latin typeface="Arial"/>
            </a:endParaRPr>
          </a:p>
          <a:p>
            <a:pPr marL="216000" indent="-216000">
              <a:lnSpc>
                <a:spcPct val="100000"/>
              </a:lnSpc>
            </a:pPr>
            <a:r>
              <a:rPr b="0" i="1" lang="en-US" sz="2300" spc="-1" strike="noStrike">
                <a:latin typeface="Arial"/>
              </a:rPr>
              <a:t>ZnSnN</a:t>
            </a:r>
            <a:r>
              <a:rPr b="0" i="1" lang="en-US" sz="2300" spc="-1" strike="noStrike" baseline="-25000">
                <a:latin typeface="Arial"/>
              </a:rPr>
              <a:t>2</a:t>
            </a:r>
            <a:r>
              <a:rPr b="0" i="1" lang="en-US" sz="2300" spc="-1" strike="noStrike">
                <a:latin typeface="Arial"/>
              </a:rPr>
              <a:t>, ZnSnP</a:t>
            </a:r>
            <a:r>
              <a:rPr b="0" i="1" lang="en-US" sz="2300" spc="-1" strike="noStrike" baseline="-25000">
                <a:latin typeface="Arial"/>
              </a:rPr>
              <a:t>2</a:t>
            </a:r>
            <a:r>
              <a:rPr b="0" i="1" lang="en-US" sz="2300" spc="-1" strike="noStrike">
                <a:latin typeface="Arial"/>
              </a:rPr>
              <a:t>, and ZnGeAs</a:t>
            </a:r>
            <a:r>
              <a:rPr b="0" i="1" lang="en-US" sz="2300" spc="-1" strike="noStrike" baseline="-25000">
                <a:latin typeface="Arial"/>
              </a:rPr>
              <a:t>2</a:t>
            </a:r>
            <a:endParaRPr b="0" lang="en-US" sz="2300" spc="-1" strike="noStrike">
              <a:latin typeface="Arial"/>
            </a:endParaRPr>
          </a:p>
          <a:p>
            <a:pPr marL="216000" indent="-216000">
              <a:lnSpc>
                <a:spcPct val="100000"/>
              </a:lnSpc>
            </a:pPr>
            <a:r>
              <a:rPr b="0" lang="en-US" sz="2000" spc="-1" strike="noStrike">
                <a:latin typeface="Arial"/>
              </a:rPr>
              <a:t>Possibility for alloying</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301"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E0F2CC20-FB8C-4C57-A9C9-24BC437CE6FF}"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PlaceHolder 1"/>
          <p:cNvSpPr>
            <a:spLocks noGrp="1"/>
          </p:cNvSpPr>
          <p:nvPr>
            <p:ph type="sldImg"/>
          </p:nvPr>
        </p:nvSpPr>
        <p:spPr>
          <a:xfrm>
            <a:off x="685800" y="1143000"/>
            <a:ext cx="5486040" cy="3085920"/>
          </a:xfrm>
          <a:prstGeom prst="rect">
            <a:avLst/>
          </a:prstGeom>
        </p:spPr>
      </p:sp>
      <p:sp>
        <p:nvSpPr>
          <p:cNvPr id="378"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In conclusion MgSnN2 is a semiconductor comprised of inexpensive, earth abundant elements that has a strong recycling infrastructure...</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we need a MgGeN2 slide before this</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delete 3rd bulllet point, keep story not how you got there</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can do rheed, XRD, and raman</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identified a robust correlation, optical BG and S2</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give ACTUAL RANGE</a:t>
            </a:r>
            <a:endParaRPr b="0" lang="en-US" sz="2000" spc="-1" strike="noStrike">
              <a:latin typeface="Arial"/>
            </a:endParaRPr>
          </a:p>
        </p:txBody>
      </p:sp>
      <p:sp>
        <p:nvSpPr>
          <p:cNvPr id="379"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E8A4A87D-670A-45D4-AE10-2431372004CA}"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PlaceHolder 1"/>
          <p:cNvSpPr>
            <a:spLocks noGrp="1"/>
          </p:cNvSpPr>
          <p:nvPr>
            <p:ph type="sldImg"/>
          </p:nvPr>
        </p:nvSpPr>
        <p:spPr>
          <a:xfrm>
            <a:off x="685800" y="1143000"/>
            <a:ext cx="5486040" cy="3085920"/>
          </a:xfrm>
          <a:prstGeom prst="rect">
            <a:avLst/>
          </a:prstGeom>
        </p:spPr>
      </p:sp>
      <p:sp>
        <p:nvSpPr>
          <p:cNvPr id="303"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Related to binary analogs</a:t>
            </a:r>
            <a:endParaRPr b="0" lang="en-US" sz="2000" spc="-1" strike="noStrike">
              <a:latin typeface="Arial"/>
            </a:endParaRPr>
          </a:p>
          <a:p>
            <a:pPr marL="216000" indent="-216000">
              <a:lnSpc>
                <a:spcPct val="100000"/>
              </a:lnSpc>
            </a:pPr>
            <a:r>
              <a:rPr b="0" lang="en-US" sz="2300" spc="-1" strike="noStrike">
                <a:latin typeface="Arial"/>
              </a:rPr>
              <a:t>III-V materials related to II-IV-V</a:t>
            </a:r>
            <a:r>
              <a:rPr b="0" lang="en-US" sz="2300" spc="-1" strike="noStrike" baseline="-25000">
                <a:latin typeface="Arial"/>
              </a:rPr>
              <a:t>2</a:t>
            </a:r>
            <a:endParaRPr b="0" lang="en-US" sz="2300" spc="-1" strike="noStrike">
              <a:latin typeface="Arial"/>
            </a:endParaRPr>
          </a:p>
          <a:p>
            <a:pPr marL="216000" indent="-216000">
              <a:lnSpc>
                <a:spcPct val="100000"/>
              </a:lnSpc>
            </a:pPr>
            <a:endParaRPr b="0" lang="en-US" sz="2300" spc="-1" strike="noStrike">
              <a:latin typeface="Arial"/>
            </a:endParaRPr>
          </a:p>
          <a:p>
            <a:pPr marL="216000" indent="-216000">
              <a:lnSpc>
                <a:spcPct val="100000"/>
              </a:lnSpc>
            </a:pPr>
            <a:r>
              <a:rPr b="0" i="1" lang="en-US" sz="2300" spc="-1" strike="noStrike">
                <a:latin typeface="Arial"/>
              </a:rPr>
              <a:t>Phosphides and arsenides: chalcopyrite</a:t>
            </a:r>
            <a:endParaRPr b="0" lang="en-US" sz="2300" spc="-1" strike="noStrike">
              <a:latin typeface="Arial"/>
            </a:endParaRPr>
          </a:p>
          <a:p>
            <a:pPr marL="216000" indent="-216000">
              <a:lnSpc>
                <a:spcPct val="100000"/>
              </a:lnSpc>
            </a:pPr>
            <a:r>
              <a:rPr b="0" i="1" lang="en-US" sz="2300" spc="-1" strike="noStrike">
                <a:latin typeface="Arial"/>
              </a:rPr>
              <a:t>Nitrides: orthorhombic</a:t>
            </a:r>
            <a:endParaRPr b="0" lang="en-US" sz="2300" spc="-1" strike="noStrike">
              <a:latin typeface="Arial"/>
            </a:endParaRPr>
          </a:p>
          <a:p>
            <a:pPr marL="216000" indent="-216000">
              <a:lnSpc>
                <a:spcPct val="100000"/>
              </a:lnSpc>
            </a:pPr>
            <a:r>
              <a:rPr b="0" lang="en-US" sz="2000" spc="-1" strike="noStrike">
                <a:latin typeface="Arial"/>
              </a:rPr>
              <a:t>Smaller band gap materials</a:t>
            </a:r>
            <a:endParaRPr b="0" lang="en-US" sz="2000" spc="-1" strike="noStrike">
              <a:latin typeface="Arial"/>
            </a:endParaRPr>
          </a:p>
          <a:p>
            <a:pPr marL="216000" indent="-216000">
              <a:lnSpc>
                <a:spcPct val="100000"/>
              </a:lnSpc>
            </a:pPr>
            <a:r>
              <a:rPr b="0" i="1" lang="en-US" sz="2300" spc="-1" strike="noStrike">
                <a:latin typeface="Arial"/>
              </a:rPr>
              <a:t>ZnSnN</a:t>
            </a:r>
            <a:r>
              <a:rPr b="0" i="1" lang="en-US" sz="2300" spc="-1" strike="noStrike" baseline="-25000">
                <a:latin typeface="Arial"/>
              </a:rPr>
              <a:t>2</a:t>
            </a:r>
            <a:r>
              <a:rPr b="0" i="1" lang="en-US" sz="2300" spc="-1" strike="noStrike">
                <a:latin typeface="Arial"/>
              </a:rPr>
              <a:t>, ZnSnP</a:t>
            </a:r>
            <a:r>
              <a:rPr b="0" i="1" lang="en-US" sz="2300" spc="-1" strike="noStrike" baseline="-25000">
                <a:latin typeface="Arial"/>
              </a:rPr>
              <a:t>2</a:t>
            </a:r>
            <a:r>
              <a:rPr b="0" i="1" lang="en-US" sz="2300" spc="-1" strike="noStrike">
                <a:latin typeface="Arial"/>
              </a:rPr>
              <a:t>, and ZnGeAs</a:t>
            </a:r>
            <a:r>
              <a:rPr b="0" i="1" lang="en-US" sz="2300" spc="-1" strike="noStrike" baseline="-25000">
                <a:latin typeface="Arial"/>
              </a:rPr>
              <a:t>2</a:t>
            </a:r>
            <a:endParaRPr b="0" lang="en-US" sz="2300" spc="-1" strike="noStrike">
              <a:latin typeface="Arial"/>
            </a:endParaRPr>
          </a:p>
          <a:p>
            <a:pPr marL="216000" indent="-216000">
              <a:lnSpc>
                <a:spcPct val="100000"/>
              </a:lnSpc>
            </a:pPr>
            <a:r>
              <a:rPr b="0" lang="en-US" sz="2000" spc="-1" strike="noStrike">
                <a:latin typeface="Arial"/>
              </a:rPr>
              <a:t>Possibility for alloying</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304"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87DCDAA7-A6A7-4796-8857-2612382BB605}"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PlaceHolder 1"/>
          <p:cNvSpPr>
            <a:spLocks noGrp="1"/>
          </p:cNvSpPr>
          <p:nvPr>
            <p:ph type="sldImg"/>
          </p:nvPr>
        </p:nvSpPr>
        <p:spPr>
          <a:xfrm>
            <a:off x="685800" y="1143000"/>
            <a:ext cx="5486040" cy="3085920"/>
          </a:xfrm>
          <a:prstGeom prst="rect">
            <a:avLst/>
          </a:prstGeom>
        </p:spPr>
      </p:sp>
      <p:sp>
        <p:nvSpPr>
          <p:cNvPr id="306"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Related to binary analogs</a:t>
            </a:r>
            <a:endParaRPr b="0" lang="en-US" sz="2000" spc="-1" strike="noStrike">
              <a:latin typeface="Arial"/>
            </a:endParaRPr>
          </a:p>
          <a:p>
            <a:pPr marL="216000" indent="-216000">
              <a:lnSpc>
                <a:spcPct val="100000"/>
              </a:lnSpc>
            </a:pPr>
            <a:r>
              <a:rPr b="0" lang="en-US" sz="2300" spc="-1" strike="noStrike">
                <a:latin typeface="Arial"/>
              </a:rPr>
              <a:t>III-V materials related to II-IV-V</a:t>
            </a:r>
            <a:r>
              <a:rPr b="0" lang="en-US" sz="2300" spc="-1" strike="noStrike" baseline="-25000">
                <a:latin typeface="Arial"/>
              </a:rPr>
              <a:t>2</a:t>
            </a:r>
            <a:endParaRPr b="0" lang="en-US" sz="2300" spc="-1" strike="noStrike">
              <a:latin typeface="Arial"/>
            </a:endParaRPr>
          </a:p>
          <a:p>
            <a:pPr marL="216000" indent="-216000">
              <a:lnSpc>
                <a:spcPct val="100000"/>
              </a:lnSpc>
            </a:pPr>
            <a:endParaRPr b="0" lang="en-US" sz="2300" spc="-1" strike="noStrike">
              <a:latin typeface="Arial"/>
            </a:endParaRPr>
          </a:p>
          <a:p>
            <a:pPr marL="216000" indent="-216000">
              <a:lnSpc>
                <a:spcPct val="100000"/>
              </a:lnSpc>
            </a:pPr>
            <a:r>
              <a:rPr b="0" i="1" lang="en-US" sz="2300" spc="-1" strike="noStrike">
                <a:latin typeface="Arial"/>
              </a:rPr>
              <a:t>Phosphides and arsenides: chalcopyrite</a:t>
            </a:r>
            <a:endParaRPr b="0" lang="en-US" sz="2300" spc="-1" strike="noStrike">
              <a:latin typeface="Arial"/>
            </a:endParaRPr>
          </a:p>
          <a:p>
            <a:pPr marL="216000" indent="-216000">
              <a:lnSpc>
                <a:spcPct val="100000"/>
              </a:lnSpc>
            </a:pPr>
            <a:r>
              <a:rPr b="0" i="1" lang="en-US" sz="2300" spc="-1" strike="noStrike">
                <a:latin typeface="Arial"/>
              </a:rPr>
              <a:t>Nitrides: orthorhombic</a:t>
            </a:r>
            <a:endParaRPr b="0" lang="en-US" sz="2300" spc="-1" strike="noStrike">
              <a:latin typeface="Arial"/>
            </a:endParaRPr>
          </a:p>
          <a:p>
            <a:pPr marL="216000" indent="-216000">
              <a:lnSpc>
                <a:spcPct val="100000"/>
              </a:lnSpc>
            </a:pPr>
            <a:r>
              <a:rPr b="0" lang="en-US" sz="2000" spc="-1" strike="noStrike">
                <a:latin typeface="Arial"/>
              </a:rPr>
              <a:t>Smaller band gap materials</a:t>
            </a:r>
            <a:endParaRPr b="0" lang="en-US" sz="2000" spc="-1" strike="noStrike">
              <a:latin typeface="Arial"/>
            </a:endParaRPr>
          </a:p>
          <a:p>
            <a:pPr marL="216000" indent="-216000">
              <a:lnSpc>
                <a:spcPct val="100000"/>
              </a:lnSpc>
            </a:pPr>
            <a:r>
              <a:rPr b="0" i="1" lang="en-US" sz="2300" spc="-1" strike="noStrike">
                <a:latin typeface="Arial"/>
              </a:rPr>
              <a:t>ZnSnN</a:t>
            </a:r>
            <a:r>
              <a:rPr b="0" i="1" lang="en-US" sz="2300" spc="-1" strike="noStrike" baseline="-25000">
                <a:latin typeface="Arial"/>
              </a:rPr>
              <a:t>2</a:t>
            </a:r>
            <a:r>
              <a:rPr b="0" i="1" lang="en-US" sz="2300" spc="-1" strike="noStrike">
                <a:latin typeface="Arial"/>
              </a:rPr>
              <a:t>, ZnSnP</a:t>
            </a:r>
            <a:r>
              <a:rPr b="0" i="1" lang="en-US" sz="2300" spc="-1" strike="noStrike" baseline="-25000">
                <a:latin typeface="Arial"/>
              </a:rPr>
              <a:t>2</a:t>
            </a:r>
            <a:r>
              <a:rPr b="0" i="1" lang="en-US" sz="2300" spc="-1" strike="noStrike">
                <a:latin typeface="Arial"/>
              </a:rPr>
              <a:t>, and ZnGeAs</a:t>
            </a:r>
            <a:r>
              <a:rPr b="0" i="1" lang="en-US" sz="2300" spc="-1" strike="noStrike" baseline="-25000">
                <a:latin typeface="Arial"/>
              </a:rPr>
              <a:t>2</a:t>
            </a:r>
            <a:endParaRPr b="0" lang="en-US" sz="2300" spc="-1" strike="noStrike">
              <a:latin typeface="Arial"/>
            </a:endParaRPr>
          </a:p>
          <a:p>
            <a:pPr marL="216000" indent="-216000">
              <a:lnSpc>
                <a:spcPct val="100000"/>
              </a:lnSpc>
            </a:pPr>
            <a:r>
              <a:rPr b="0" lang="en-US" sz="2000" spc="-1" strike="noStrike">
                <a:latin typeface="Arial"/>
              </a:rPr>
              <a:t>Possibility for alloying</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307"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C235D8CB-6185-4DAF-9144-A254504CC3F7}"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PlaceHolder 1"/>
          <p:cNvSpPr>
            <a:spLocks noGrp="1"/>
          </p:cNvSpPr>
          <p:nvPr>
            <p:ph type="sldImg"/>
          </p:nvPr>
        </p:nvSpPr>
        <p:spPr>
          <a:xfrm>
            <a:off x="685800" y="1143000"/>
            <a:ext cx="5486040" cy="3085920"/>
          </a:xfrm>
          <a:prstGeom prst="rect">
            <a:avLst/>
          </a:prstGeom>
        </p:spPr>
      </p:sp>
      <p:sp>
        <p:nvSpPr>
          <p:cNvPr id="309"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B-NaFeO2</a:t>
            </a:r>
            <a:endParaRPr b="0" lang="en-US" sz="2000" spc="-1" strike="noStrike">
              <a:latin typeface="Arial"/>
            </a:endParaRPr>
          </a:p>
          <a:p>
            <a:pPr marL="216000" indent="-216000">
              <a:lnSpc>
                <a:spcPct val="100000"/>
              </a:lnSpc>
            </a:pPr>
            <a:r>
              <a:rPr b="0" lang="en-US" sz="2300" spc="-1" strike="noStrike">
                <a:latin typeface="Arial"/>
              </a:rPr>
              <a:t>III-V materials related to II-IV-V</a:t>
            </a:r>
            <a:r>
              <a:rPr b="0" lang="en-US" sz="2300" spc="-1" strike="noStrike" baseline="-25000">
                <a:latin typeface="Arial"/>
              </a:rPr>
              <a:t>2</a:t>
            </a:r>
            <a:endParaRPr b="0" lang="en-US" sz="2300" spc="-1" strike="noStrike">
              <a:latin typeface="Arial"/>
            </a:endParaRPr>
          </a:p>
          <a:p>
            <a:pPr marL="216000" indent="-216000">
              <a:lnSpc>
                <a:spcPct val="100000"/>
              </a:lnSpc>
            </a:pPr>
            <a:r>
              <a:rPr b="0" lang="en-US" sz="2000" spc="-1" strike="noStrike">
                <a:latin typeface="Arial"/>
              </a:rPr>
              <a:t>The anion determines structure</a:t>
            </a:r>
            <a:endParaRPr b="0" lang="en-US" sz="2000" spc="-1" strike="noStrike">
              <a:latin typeface="Arial"/>
            </a:endParaRPr>
          </a:p>
          <a:p>
            <a:pPr marL="216000" indent="-216000">
              <a:lnSpc>
                <a:spcPct val="100000"/>
              </a:lnSpc>
            </a:pPr>
            <a:r>
              <a:rPr b="0" i="1" lang="en-US" sz="2300" spc="-1" strike="noStrike">
                <a:latin typeface="Arial"/>
              </a:rPr>
              <a:t>Phosphides and arsenides: chalcopyrite</a:t>
            </a:r>
            <a:endParaRPr b="0" lang="en-US" sz="2300" spc="-1" strike="noStrike">
              <a:latin typeface="Arial"/>
            </a:endParaRPr>
          </a:p>
          <a:p>
            <a:pPr marL="216000" indent="-216000">
              <a:lnSpc>
                <a:spcPct val="100000"/>
              </a:lnSpc>
            </a:pPr>
            <a:r>
              <a:rPr b="0" i="1" lang="en-US" sz="2300" spc="-1" strike="noStrike">
                <a:latin typeface="Arial"/>
              </a:rPr>
              <a:t>Nitrides: orthorhombic</a:t>
            </a:r>
            <a:endParaRPr b="0" lang="en-US" sz="2300" spc="-1" strike="noStrike">
              <a:latin typeface="Arial"/>
            </a:endParaRPr>
          </a:p>
          <a:p>
            <a:pPr marL="216000" indent="-216000">
              <a:lnSpc>
                <a:spcPct val="100000"/>
              </a:lnSpc>
            </a:pPr>
            <a:endParaRPr b="0" lang="en-US" sz="2300" spc="-1" strike="noStrike">
              <a:latin typeface="Arial"/>
            </a:endParaRPr>
          </a:p>
        </p:txBody>
      </p:sp>
      <p:sp>
        <p:nvSpPr>
          <p:cNvPr id="310"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977C15D0-3D87-4FAB-BFA5-AF36FB609B5D}"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PlaceHolder 1"/>
          <p:cNvSpPr>
            <a:spLocks noGrp="1"/>
          </p:cNvSpPr>
          <p:nvPr>
            <p:ph type="sldImg"/>
          </p:nvPr>
        </p:nvSpPr>
        <p:spPr>
          <a:xfrm>
            <a:off x="685800" y="1143000"/>
            <a:ext cx="5486040" cy="3085920"/>
          </a:xfrm>
          <a:prstGeom prst="rect">
            <a:avLst/>
          </a:prstGeom>
        </p:spPr>
      </p:sp>
      <p:sp>
        <p:nvSpPr>
          <p:cNvPr id="312"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There have been preliminary tests for the band gaps and lattice parameters of some materials in the Mg-IV-N2. For example…</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B-NaFeO2 - sub 2</a:t>
            </a:r>
            <a:endParaRPr b="0" lang="en-US" sz="2000" spc="-1" strike="noStrike">
              <a:latin typeface="Arial"/>
            </a:endParaRPr>
          </a:p>
          <a:p>
            <a:pPr marL="216000" indent="-216000">
              <a:lnSpc>
                <a:spcPct val="100000"/>
              </a:lnSpc>
            </a:pPr>
            <a:r>
              <a:rPr b="0" lang="en-US" sz="2000" spc="-1" strike="noStrike">
                <a:latin typeface="Arial"/>
              </a:rPr>
              <a:t>change text</a:t>
            </a:r>
            <a:endParaRPr b="0" lang="en-US" sz="2000" spc="-1" strike="noStrike">
              <a:latin typeface="Arial"/>
            </a:endParaRPr>
          </a:p>
          <a:p>
            <a:pPr marL="216000" indent="-216000">
              <a:lnSpc>
                <a:spcPct val="100000"/>
              </a:lnSpc>
            </a:pPr>
            <a:r>
              <a:rPr b="0" lang="en-US" sz="2000" spc="-1" strike="noStrike">
                <a:latin typeface="Arial"/>
              </a:rPr>
              <a:t>draw circle over MgSnN2 and MgGeN2</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300" spc="-1" strike="noStrike">
                <a:latin typeface="Arial"/>
              </a:rPr>
              <a:t>III-V materials related to II-IV-V</a:t>
            </a:r>
            <a:r>
              <a:rPr b="0" lang="en-US" sz="2300" spc="-1" strike="noStrike" baseline="-25000">
                <a:latin typeface="Arial"/>
              </a:rPr>
              <a:t>2</a:t>
            </a:r>
            <a:endParaRPr b="0" lang="en-US" sz="2300" spc="-1" strike="noStrike">
              <a:latin typeface="Arial"/>
            </a:endParaRPr>
          </a:p>
          <a:p>
            <a:pPr marL="216000" indent="-216000">
              <a:lnSpc>
                <a:spcPct val="100000"/>
              </a:lnSpc>
            </a:pPr>
            <a:r>
              <a:rPr b="0" lang="en-US" sz="2000" spc="-1" strike="noStrike">
                <a:latin typeface="Arial"/>
              </a:rPr>
              <a:t>The anion determines structure</a:t>
            </a:r>
            <a:endParaRPr b="0" lang="en-US" sz="2000" spc="-1" strike="noStrike">
              <a:latin typeface="Arial"/>
            </a:endParaRPr>
          </a:p>
          <a:p>
            <a:pPr marL="216000" indent="-216000">
              <a:lnSpc>
                <a:spcPct val="100000"/>
              </a:lnSpc>
            </a:pPr>
            <a:r>
              <a:rPr b="0" i="1" lang="en-US" sz="2300" spc="-1" strike="noStrike">
                <a:latin typeface="Arial"/>
              </a:rPr>
              <a:t>Phosphides and arsenides: chalcopyrite</a:t>
            </a:r>
            <a:endParaRPr b="0" lang="en-US" sz="2300" spc="-1" strike="noStrike">
              <a:latin typeface="Arial"/>
            </a:endParaRPr>
          </a:p>
          <a:p>
            <a:pPr marL="216000" indent="-216000">
              <a:lnSpc>
                <a:spcPct val="100000"/>
              </a:lnSpc>
            </a:pPr>
            <a:r>
              <a:rPr b="0" i="1" lang="en-US" sz="2300" spc="-1" strike="noStrike">
                <a:latin typeface="Arial"/>
              </a:rPr>
              <a:t>Nitrides: orthorhombic</a:t>
            </a:r>
            <a:endParaRPr b="0" lang="en-US" sz="2300" spc="-1" strike="noStrike">
              <a:latin typeface="Arial"/>
            </a:endParaRPr>
          </a:p>
          <a:p>
            <a:pPr marL="216000" indent="-216000">
              <a:lnSpc>
                <a:spcPct val="100000"/>
              </a:lnSpc>
            </a:pPr>
            <a:endParaRPr b="0" lang="en-US" sz="2300" spc="-1" strike="noStrike">
              <a:latin typeface="Arial"/>
            </a:endParaRPr>
          </a:p>
        </p:txBody>
      </p:sp>
      <p:sp>
        <p:nvSpPr>
          <p:cNvPr id="313"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76DD3CC5-9F26-42FE-941F-AB875D5AC232}"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PlaceHolder 1"/>
          <p:cNvSpPr>
            <a:spLocks noGrp="1"/>
          </p:cNvSpPr>
          <p:nvPr>
            <p:ph type="sldImg"/>
          </p:nvPr>
        </p:nvSpPr>
        <p:spPr>
          <a:xfrm>
            <a:off x="685800" y="1143000"/>
            <a:ext cx="5486040" cy="3085920"/>
          </a:xfrm>
          <a:prstGeom prst="rect">
            <a:avLst/>
          </a:prstGeom>
        </p:spPr>
      </p:sp>
      <p:sp>
        <p:nvSpPr>
          <p:cNvPr id="315"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There have been preliminary tests for the band gaps and lattice parameters of some materials in the Mg-IV-N2. For example…</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B-NaFeO2 - sub 2</a:t>
            </a:r>
            <a:endParaRPr b="0" lang="en-US" sz="2000" spc="-1" strike="noStrike">
              <a:latin typeface="Arial"/>
            </a:endParaRPr>
          </a:p>
          <a:p>
            <a:pPr marL="216000" indent="-216000">
              <a:lnSpc>
                <a:spcPct val="100000"/>
              </a:lnSpc>
            </a:pPr>
            <a:r>
              <a:rPr b="0" lang="en-US" sz="2000" spc="-1" strike="noStrike">
                <a:latin typeface="Arial"/>
              </a:rPr>
              <a:t>change text</a:t>
            </a:r>
            <a:endParaRPr b="0" lang="en-US" sz="2000" spc="-1" strike="noStrike">
              <a:latin typeface="Arial"/>
            </a:endParaRPr>
          </a:p>
          <a:p>
            <a:pPr marL="216000" indent="-216000">
              <a:lnSpc>
                <a:spcPct val="100000"/>
              </a:lnSpc>
            </a:pPr>
            <a:r>
              <a:rPr b="0" lang="en-US" sz="2000" spc="-1" strike="noStrike">
                <a:latin typeface="Arial"/>
              </a:rPr>
              <a:t>draw circle over MgSnN2 and MgGeN2</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300" spc="-1" strike="noStrike">
                <a:latin typeface="Arial"/>
              </a:rPr>
              <a:t>III-V materials related to II-IV-V</a:t>
            </a:r>
            <a:r>
              <a:rPr b="0" lang="en-US" sz="2300" spc="-1" strike="noStrike" baseline="-25000">
                <a:latin typeface="Arial"/>
              </a:rPr>
              <a:t>2</a:t>
            </a:r>
            <a:endParaRPr b="0" lang="en-US" sz="2300" spc="-1" strike="noStrike">
              <a:latin typeface="Arial"/>
            </a:endParaRPr>
          </a:p>
          <a:p>
            <a:pPr marL="216000" indent="-216000">
              <a:lnSpc>
                <a:spcPct val="100000"/>
              </a:lnSpc>
            </a:pPr>
            <a:r>
              <a:rPr b="0" lang="en-US" sz="2000" spc="-1" strike="noStrike">
                <a:latin typeface="Arial"/>
              </a:rPr>
              <a:t>The anion determines structure</a:t>
            </a:r>
            <a:endParaRPr b="0" lang="en-US" sz="2000" spc="-1" strike="noStrike">
              <a:latin typeface="Arial"/>
            </a:endParaRPr>
          </a:p>
          <a:p>
            <a:pPr marL="216000" indent="-216000">
              <a:lnSpc>
                <a:spcPct val="100000"/>
              </a:lnSpc>
            </a:pPr>
            <a:r>
              <a:rPr b="0" i="1" lang="en-US" sz="2300" spc="-1" strike="noStrike">
                <a:latin typeface="Arial"/>
              </a:rPr>
              <a:t>Phosphides and arsenides: chalcopyrite</a:t>
            </a:r>
            <a:endParaRPr b="0" lang="en-US" sz="2300" spc="-1" strike="noStrike">
              <a:latin typeface="Arial"/>
            </a:endParaRPr>
          </a:p>
          <a:p>
            <a:pPr marL="216000" indent="-216000">
              <a:lnSpc>
                <a:spcPct val="100000"/>
              </a:lnSpc>
            </a:pPr>
            <a:r>
              <a:rPr b="0" i="1" lang="en-US" sz="2300" spc="-1" strike="noStrike">
                <a:latin typeface="Arial"/>
              </a:rPr>
              <a:t>Nitrides: orthorhombic</a:t>
            </a:r>
            <a:endParaRPr b="0" lang="en-US" sz="2300" spc="-1" strike="noStrike">
              <a:latin typeface="Arial"/>
            </a:endParaRPr>
          </a:p>
          <a:p>
            <a:pPr marL="216000" indent="-216000">
              <a:lnSpc>
                <a:spcPct val="100000"/>
              </a:lnSpc>
            </a:pPr>
            <a:endParaRPr b="0" lang="en-US" sz="2300" spc="-1" strike="noStrike">
              <a:latin typeface="Arial"/>
            </a:endParaRPr>
          </a:p>
        </p:txBody>
      </p:sp>
      <p:sp>
        <p:nvSpPr>
          <p:cNvPr id="316"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62819795-1415-4468-A4D2-EC5248461DFB}"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PlaceHolder 1"/>
          <p:cNvSpPr>
            <a:spLocks noGrp="1"/>
          </p:cNvSpPr>
          <p:nvPr>
            <p:ph type="sldImg"/>
          </p:nvPr>
        </p:nvSpPr>
        <p:spPr>
          <a:xfrm>
            <a:off x="685800" y="1143000"/>
            <a:ext cx="5486040" cy="3085920"/>
          </a:xfrm>
          <a:prstGeom prst="rect">
            <a:avLst/>
          </a:prstGeom>
        </p:spPr>
      </p:sp>
      <p:sp>
        <p:nvSpPr>
          <p:cNvPr id="318"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319"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F51E6EBE-B334-4597-B76D-921119A79F42}" type="slidenum">
              <a:rPr b="0" lang="en-US" sz="1200" spc="-1" strike="noStrike">
                <a:latin typeface="Times New Roman"/>
              </a:rPr>
              <a:t>&lt;number&gt;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7" name="PlaceHolder 2"/>
          <p:cNvSpPr>
            <a:spLocks noGrp="1"/>
          </p:cNvSpPr>
          <p:nvPr>
            <p:ph type="body"/>
          </p:nvPr>
        </p:nvSpPr>
        <p:spPr>
          <a:xfrm>
            <a:off x="838080" y="182556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8" name="PlaceHolder 3"/>
          <p:cNvSpPr>
            <a:spLocks noGrp="1"/>
          </p:cNvSpPr>
          <p:nvPr>
            <p:ph type="body"/>
          </p:nvPr>
        </p:nvSpPr>
        <p:spPr>
          <a:xfrm>
            <a:off x="838080" y="409824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30"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1"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2" name="PlaceHolder 4"/>
          <p:cNvSpPr>
            <a:spLocks noGrp="1"/>
          </p:cNvSpPr>
          <p:nvPr>
            <p:ph type="body"/>
          </p:nvPr>
        </p:nvSpPr>
        <p:spPr>
          <a:xfrm>
            <a:off x="83808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3" name="PlaceHolder 5"/>
          <p:cNvSpPr>
            <a:spLocks noGrp="1"/>
          </p:cNvSpPr>
          <p:nvPr>
            <p:ph type="body"/>
          </p:nvPr>
        </p:nvSpPr>
        <p:spPr>
          <a:xfrm>
            <a:off x="622620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35" name="PlaceHolder 2"/>
          <p:cNvSpPr>
            <a:spLocks noGrp="1"/>
          </p:cNvSpPr>
          <p:nvPr>
            <p:ph type="body"/>
          </p:nvPr>
        </p:nvSpPr>
        <p:spPr>
          <a:xfrm>
            <a:off x="83808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6" name="PlaceHolder 3"/>
          <p:cNvSpPr>
            <a:spLocks noGrp="1"/>
          </p:cNvSpPr>
          <p:nvPr>
            <p:ph type="body"/>
          </p:nvPr>
        </p:nvSpPr>
        <p:spPr>
          <a:xfrm>
            <a:off x="439344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7" name="PlaceHolder 4"/>
          <p:cNvSpPr>
            <a:spLocks noGrp="1"/>
          </p:cNvSpPr>
          <p:nvPr>
            <p:ph type="body"/>
          </p:nvPr>
        </p:nvSpPr>
        <p:spPr>
          <a:xfrm>
            <a:off x="794916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8" name="PlaceHolder 5"/>
          <p:cNvSpPr>
            <a:spLocks noGrp="1"/>
          </p:cNvSpPr>
          <p:nvPr>
            <p:ph type="body"/>
          </p:nvPr>
        </p:nvSpPr>
        <p:spPr>
          <a:xfrm>
            <a:off x="83808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9" name="PlaceHolder 6"/>
          <p:cNvSpPr>
            <a:spLocks noGrp="1"/>
          </p:cNvSpPr>
          <p:nvPr>
            <p:ph type="body"/>
          </p:nvPr>
        </p:nvSpPr>
        <p:spPr>
          <a:xfrm>
            <a:off x="439344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40" name="PlaceHolder 7"/>
          <p:cNvSpPr>
            <a:spLocks noGrp="1"/>
          </p:cNvSpPr>
          <p:nvPr>
            <p:ph type="body"/>
          </p:nvPr>
        </p:nvSpPr>
        <p:spPr>
          <a:xfrm>
            <a:off x="794916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47" name="PlaceHolder 2"/>
          <p:cNvSpPr>
            <a:spLocks noGrp="1"/>
          </p:cNvSpPr>
          <p:nvPr>
            <p:ph type="subTitle"/>
          </p:nvPr>
        </p:nvSpPr>
        <p:spPr>
          <a:xfrm>
            <a:off x="838080" y="1825560"/>
            <a:ext cx="10515240" cy="4350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49" name="PlaceHolder 2"/>
          <p:cNvSpPr>
            <a:spLocks noGrp="1"/>
          </p:cNvSpPr>
          <p:nvPr>
            <p:ph type="body"/>
          </p:nvPr>
        </p:nvSpPr>
        <p:spPr>
          <a:xfrm>
            <a:off x="838080" y="1825560"/>
            <a:ext cx="1051524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51" name="PlaceHolder 2"/>
          <p:cNvSpPr>
            <a:spLocks noGrp="1"/>
          </p:cNvSpPr>
          <p:nvPr>
            <p:ph type="body"/>
          </p:nvPr>
        </p:nvSpPr>
        <p:spPr>
          <a:xfrm>
            <a:off x="83808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52" name="PlaceHolder 3"/>
          <p:cNvSpPr>
            <a:spLocks noGrp="1"/>
          </p:cNvSpPr>
          <p:nvPr>
            <p:ph type="body"/>
          </p:nvPr>
        </p:nvSpPr>
        <p:spPr>
          <a:xfrm>
            <a:off x="622620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8080" y="365040"/>
            <a:ext cx="10515240" cy="6144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56"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57" name="PlaceHolder 3"/>
          <p:cNvSpPr>
            <a:spLocks noGrp="1"/>
          </p:cNvSpPr>
          <p:nvPr>
            <p:ph type="body"/>
          </p:nvPr>
        </p:nvSpPr>
        <p:spPr>
          <a:xfrm>
            <a:off x="622620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58" name="PlaceHolder 4"/>
          <p:cNvSpPr>
            <a:spLocks noGrp="1"/>
          </p:cNvSpPr>
          <p:nvPr>
            <p:ph type="body"/>
          </p:nvPr>
        </p:nvSpPr>
        <p:spPr>
          <a:xfrm>
            <a:off x="83808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0" name="PlaceHolder 2"/>
          <p:cNvSpPr>
            <a:spLocks noGrp="1"/>
          </p:cNvSpPr>
          <p:nvPr>
            <p:ph type="body"/>
          </p:nvPr>
        </p:nvSpPr>
        <p:spPr>
          <a:xfrm>
            <a:off x="83808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61"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62" name="PlaceHolder 4"/>
          <p:cNvSpPr>
            <a:spLocks noGrp="1"/>
          </p:cNvSpPr>
          <p:nvPr>
            <p:ph type="body"/>
          </p:nvPr>
        </p:nvSpPr>
        <p:spPr>
          <a:xfrm>
            <a:off x="622620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4"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65"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66" name="PlaceHolder 4"/>
          <p:cNvSpPr>
            <a:spLocks noGrp="1"/>
          </p:cNvSpPr>
          <p:nvPr>
            <p:ph type="body"/>
          </p:nvPr>
        </p:nvSpPr>
        <p:spPr>
          <a:xfrm>
            <a:off x="838080" y="409824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8" name="PlaceHolder 2"/>
          <p:cNvSpPr>
            <a:spLocks noGrp="1"/>
          </p:cNvSpPr>
          <p:nvPr>
            <p:ph type="body"/>
          </p:nvPr>
        </p:nvSpPr>
        <p:spPr>
          <a:xfrm>
            <a:off x="838080" y="182556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69" name="PlaceHolder 3"/>
          <p:cNvSpPr>
            <a:spLocks noGrp="1"/>
          </p:cNvSpPr>
          <p:nvPr>
            <p:ph type="body"/>
          </p:nvPr>
        </p:nvSpPr>
        <p:spPr>
          <a:xfrm>
            <a:off x="838080" y="409824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71"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2"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3" name="PlaceHolder 4"/>
          <p:cNvSpPr>
            <a:spLocks noGrp="1"/>
          </p:cNvSpPr>
          <p:nvPr>
            <p:ph type="body"/>
          </p:nvPr>
        </p:nvSpPr>
        <p:spPr>
          <a:xfrm>
            <a:off x="83808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4" name="PlaceHolder 5"/>
          <p:cNvSpPr>
            <a:spLocks noGrp="1"/>
          </p:cNvSpPr>
          <p:nvPr>
            <p:ph type="body"/>
          </p:nvPr>
        </p:nvSpPr>
        <p:spPr>
          <a:xfrm>
            <a:off x="622620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76" name="PlaceHolder 2"/>
          <p:cNvSpPr>
            <a:spLocks noGrp="1"/>
          </p:cNvSpPr>
          <p:nvPr>
            <p:ph type="body"/>
          </p:nvPr>
        </p:nvSpPr>
        <p:spPr>
          <a:xfrm>
            <a:off x="83808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7" name="PlaceHolder 3"/>
          <p:cNvSpPr>
            <a:spLocks noGrp="1"/>
          </p:cNvSpPr>
          <p:nvPr>
            <p:ph type="body"/>
          </p:nvPr>
        </p:nvSpPr>
        <p:spPr>
          <a:xfrm>
            <a:off x="439344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8" name="PlaceHolder 4"/>
          <p:cNvSpPr>
            <a:spLocks noGrp="1"/>
          </p:cNvSpPr>
          <p:nvPr>
            <p:ph type="body"/>
          </p:nvPr>
        </p:nvSpPr>
        <p:spPr>
          <a:xfrm>
            <a:off x="794916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9" name="PlaceHolder 5"/>
          <p:cNvSpPr>
            <a:spLocks noGrp="1"/>
          </p:cNvSpPr>
          <p:nvPr>
            <p:ph type="body"/>
          </p:nvPr>
        </p:nvSpPr>
        <p:spPr>
          <a:xfrm>
            <a:off x="83808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80" name="PlaceHolder 6"/>
          <p:cNvSpPr>
            <a:spLocks noGrp="1"/>
          </p:cNvSpPr>
          <p:nvPr>
            <p:ph type="body"/>
          </p:nvPr>
        </p:nvSpPr>
        <p:spPr>
          <a:xfrm>
            <a:off x="439344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81" name="PlaceHolder 7"/>
          <p:cNvSpPr>
            <a:spLocks noGrp="1"/>
          </p:cNvSpPr>
          <p:nvPr>
            <p:ph type="body"/>
          </p:nvPr>
        </p:nvSpPr>
        <p:spPr>
          <a:xfrm>
            <a:off x="794916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8" name="PlaceHolder 2"/>
          <p:cNvSpPr>
            <a:spLocks noGrp="1"/>
          </p:cNvSpPr>
          <p:nvPr>
            <p:ph type="body"/>
          </p:nvPr>
        </p:nvSpPr>
        <p:spPr>
          <a:xfrm>
            <a:off x="838080" y="1825560"/>
            <a:ext cx="1051524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0" name="PlaceHolder 2"/>
          <p:cNvSpPr>
            <a:spLocks noGrp="1"/>
          </p:cNvSpPr>
          <p:nvPr>
            <p:ph type="body"/>
          </p:nvPr>
        </p:nvSpPr>
        <p:spPr>
          <a:xfrm>
            <a:off x="83808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11" name="PlaceHolder 3"/>
          <p:cNvSpPr>
            <a:spLocks noGrp="1"/>
          </p:cNvSpPr>
          <p:nvPr>
            <p:ph type="body"/>
          </p:nvPr>
        </p:nvSpPr>
        <p:spPr>
          <a:xfrm>
            <a:off x="622620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5"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6" name="PlaceHolder 3"/>
          <p:cNvSpPr>
            <a:spLocks noGrp="1"/>
          </p:cNvSpPr>
          <p:nvPr>
            <p:ph type="body"/>
          </p:nvPr>
        </p:nvSpPr>
        <p:spPr>
          <a:xfrm>
            <a:off x="622620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17" name="PlaceHolder 4"/>
          <p:cNvSpPr>
            <a:spLocks noGrp="1"/>
          </p:cNvSpPr>
          <p:nvPr>
            <p:ph type="body"/>
          </p:nvPr>
        </p:nvSpPr>
        <p:spPr>
          <a:xfrm>
            <a:off x="83808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9" name="PlaceHolder 2"/>
          <p:cNvSpPr>
            <a:spLocks noGrp="1"/>
          </p:cNvSpPr>
          <p:nvPr>
            <p:ph type="body"/>
          </p:nvPr>
        </p:nvSpPr>
        <p:spPr>
          <a:xfrm>
            <a:off x="83808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20"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1" name="PlaceHolder 4"/>
          <p:cNvSpPr>
            <a:spLocks noGrp="1"/>
          </p:cNvSpPr>
          <p:nvPr>
            <p:ph type="body"/>
          </p:nvPr>
        </p:nvSpPr>
        <p:spPr>
          <a:xfrm>
            <a:off x="622620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3"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4"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5" name="PlaceHolder 4"/>
          <p:cNvSpPr>
            <a:spLocks noGrp="1"/>
          </p:cNvSpPr>
          <p:nvPr>
            <p:ph type="body"/>
          </p:nvPr>
        </p:nvSpPr>
        <p:spPr>
          <a:xfrm>
            <a:off x="838080" y="409824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a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p:spPr>
        <p:txBody>
          <a:bodyPr anchor="b">
            <a:noAutofit/>
          </a:bodyPr>
          <a:p>
            <a:pPr algn="ctr">
              <a:lnSpc>
                <a:spcPct val="90000"/>
              </a:lnSpc>
            </a:pPr>
            <a:r>
              <a:rPr b="0" lang="en-US" sz="6000" spc="-1" strike="noStrike">
                <a:solidFill>
                  <a:srgbClr val="000000"/>
                </a:solidFill>
                <a:latin typeface="Calibri Light"/>
              </a:rPr>
              <a:t>Click to edit Master title style</a:t>
            </a:r>
            <a:endParaRPr b="0" lang="en-US" sz="6000" spc="-1" strike="noStrike">
              <a:solidFill>
                <a:srgbClr val="000000"/>
              </a:solidFill>
              <a:latin typeface="Calibri"/>
            </a:endParaRPr>
          </a:p>
        </p:txBody>
      </p:sp>
      <p:sp>
        <p:nvSpPr>
          <p:cNvPr id="1" name="PlaceHolder 2"/>
          <p:cNvSpPr>
            <a:spLocks noGrp="1"/>
          </p:cNvSpPr>
          <p:nvPr>
            <p:ph type="dt"/>
          </p:nvPr>
        </p:nvSpPr>
        <p:spPr>
          <a:xfrm>
            <a:off x="838080" y="6356520"/>
            <a:ext cx="2742840" cy="364680"/>
          </a:xfrm>
          <a:prstGeom prst="rect">
            <a:avLst/>
          </a:prstGeom>
        </p:spPr>
        <p:txBody>
          <a:bodyPr anchor="ctr">
            <a:noAutofit/>
          </a:bodyPr>
          <a:p>
            <a:pPr>
              <a:lnSpc>
                <a:spcPct val="100000"/>
              </a:lnSpc>
            </a:pPr>
            <a:fld id="{54040DF6-67B5-4D25-B78B-A4CA7464430D}" type="datetime">
              <a:rPr b="0" lang="en-US" sz="1200" spc="-1" strike="noStrike">
                <a:solidFill>
                  <a:srgbClr val="8b8b8b"/>
                </a:solidFill>
                <a:latin typeface="Calibri"/>
              </a:rPr>
              <a:t>9/11/21</a:t>
            </a:fld>
            <a:endParaRPr b="0" lang="en-US" sz="1200" spc="-1" strike="noStrike">
              <a:latin typeface="Times New Roman"/>
            </a:endParaRPr>
          </a:p>
        </p:txBody>
      </p:sp>
      <p:sp>
        <p:nvSpPr>
          <p:cNvPr id="2" name="PlaceHolder 3"/>
          <p:cNvSpPr>
            <a:spLocks noGrp="1"/>
          </p:cNvSpPr>
          <p:nvPr>
            <p:ph type="ftr"/>
          </p:nvPr>
        </p:nvSpPr>
        <p:spPr>
          <a:xfrm>
            <a:off x="4038480" y="6356520"/>
            <a:ext cx="4114440" cy="364680"/>
          </a:xfrm>
          <a:prstGeom prst="rect">
            <a:avLst/>
          </a:prstGeom>
        </p:spPr>
        <p:txBody>
          <a:bodyPr anchor="ctr">
            <a:noAutofit/>
          </a:bodyPr>
          <a:p>
            <a:endParaRPr b="0" lang="en-US" sz="2400" spc="-1" strike="noStrike">
              <a:latin typeface="Times New Roman"/>
            </a:endParaRPr>
          </a:p>
        </p:txBody>
      </p:sp>
      <p:sp>
        <p:nvSpPr>
          <p:cNvPr id="3" name="PlaceHolder 4"/>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5E6E117D-B441-46E1-91D5-D2B1E60B3F04}" type="slidenum">
              <a:rPr b="0" lang="en-US" sz="1200" spc="-1" strike="noStrike">
                <a:solidFill>
                  <a:srgbClr val="8b8b8b"/>
                </a:solidFill>
                <a:latin typeface="Calibri"/>
              </a:rPr>
              <a:t>&lt;number&gt;</a:t>
            </a:fld>
            <a:endParaRPr b="0" lang="en-US" sz="1200" spc="-1" strike="noStrike">
              <a:latin typeface="Times New Roman"/>
            </a:endParaRPr>
          </a:p>
        </p:txBody>
      </p:sp>
      <p:sp>
        <p:nvSpPr>
          <p:cNvPr id="4"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a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p:spPr>
        <p:txBody>
          <a:bodyPr anchor="ctr">
            <a:noAutofit/>
          </a:bodyPr>
          <a:p>
            <a:pPr>
              <a:lnSpc>
                <a:spcPct val="90000"/>
              </a:lnSpc>
            </a:pPr>
            <a:r>
              <a:rPr b="0" lang="en-US" sz="4400" spc="-1" strike="noStrike">
                <a:solidFill>
                  <a:srgbClr val="000000"/>
                </a:solidFill>
                <a:latin typeface="Calibri Light"/>
              </a:rPr>
              <a:t>Click to edit Master title style</a:t>
            </a:r>
            <a:endParaRPr b="0" lang="en-US" sz="4400" spc="-1" strike="noStrike">
              <a:solidFill>
                <a:srgbClr val="000000"/>
              </a:solidFill>
              <a:latin typeface="Calibri"/>
            </a:endParaRPr>
          </a:p>
        </p:txBody>
      </p:sp>
      <p:sp>
        <p:nvSpPr>
          <p:cNvPr id="42" name="PlaceHolder 2"/>
          <p:cNvSpPr>
            <a:spLocks noGrp="1"/>
          </p:cNvSpPr>
          <p:nvPr>
            <p:ph type="body"/>
          </p:nvPr>
        </p:nvSpPr>
        <p:spPr>
          <a:xfrm>
            <a:off x="838080" y="1825560"/>
            <a:ext cx="10515240" cy="4350960"/>
          </a:xfrm>
          <a:prstGeom prst="rect">
            <a:avLst/>
          </a:prstGeom>
        </p:spPr>
        <p:txBody>
          <a:bodyPr>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Click to edit Master text styles</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Second level</a:t>
            </a:r>
            <a:endParaRPr b="0" lang="en-US" sz="24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Calibri"/>
              </a:rPr>
              <a:t>Third level</a:t>
            </a:r>
            <a:endParaRPr b="0" lang="en-US" sz="2000" spc="-1" strike="noStrike">
              <a:solidFill>
                <a:srgbClr val="000000"/>
              </a:solidFill>
              <a:latin typeface="Calibri"/>
            </a:endParaRPr>
          </a:p>
          <a:p>
            <a:pPr lvl="3" marL="1600200" indent="-228240">
              <a:lnSpc>
                <a:spcPct val="90000"/>
              </a:lnSpc>
              <a:spcBef>
                <a:spcPts val="499"/>
              </a:spcBef>
              <a:buClr>
                <a:srgbClr val="000000"/>
              </a:buClr>
              <a:buFont typeface="Arial"/>
              <a:buChar char="•"/>
            </a:pPr>
            <a:r>
              <a:rPr b="0" lang="en-US" sz="1800" spc="-1" strike="noStrike">
                <a:solidFill>
                  <a:srgbClr val="000000"/>
                </a:solidFill>
                <a:latin typeface="Calibri"/>
              </a:rPr>
              <a:t>Fourth level</a:t>
            </a:r>
            <a:endParaRPr b="0" lang="en-US" sz="1800" spc="-1" strike="noStrike">
              <a:solidFill>
                <a:srgbClr val="000000"/>
              </a:solidFill>
              <a:latin typeface="Calibri"/>
            </a:endParaRPr>
          </a:p>
          <a:p>
            <a:pPr lvl="4" marL="2057400" indent="-228240">
              <a:lnSpc>
                <a:spcPct val="90000"/>
              </a:lnSpc>
              <a:spcBef>
                <a:spcPts val="499"/>
              </a:spcBef>
              <a:buClr>
                <a:srgbClr val="000000"/>
              </a:buClr>
              <a:buFont typeface="Arial"/>
              <a:buChar char="•"/>
            </a:pPr>
            <a:r>
              <a:rPr b="0" lang="en-US" sz="1800" spc="-1" strike="noStrike">
                <a:solidFill>
                  <a:srgbClr val="000000"/>
                </a:solidFill>
                <a:latin typeface="Calibri"/>
              </a:rPr>
              <a:t>Fifth level</a:t>
            </a:r>
            <a:endParaRPr b="0" lang="en-US" sz="1800" spc="-1" strike="noStrike">
              <a:solidFill>
                <a:srgbClr val="000000"/>
              </a:solidFill>
              <a:latin typeface="Calibri"/>
            </a:endParaRPr>
          </a:p>
        </p:txBody>
      </p:sp>
      <p:sp>
        <p:nvSpPr>
          <p:cNvPr id="43" name="PlaceHolder 3"/>
          <p:cNvSpPr>
            <a:spLocks noGrp="1"/>
          </p:cNvSpPr>
          <p:nvPr>
            <p:ph type="dt"/>
          </p:nvPr>
        </p:nvSpPr>
        <p:spPr>
          <a:xfrm>
            <a:off x="838080" y="6356520"/>
            <a:ext cx="2742840" cy="364680"/>
          </a:xfrm>
          <a:prstGeom prst="rect">
            <a:avLst/>
          </a:prstGeom>
        </p:spPr>
        <p:txBody>
          <a:bodyPr anchor="ctr">
            <a:noAutofit/>
          </a:bodyPr>
          <a:p>
            <a:pPr>
              <a:lnSpc>
                <a:spcPct val="100000"/>
              </a:lnSpc>
            </a:pPr>
            <a:fld id="{59067E62-3250-420F-9A73-F9FA6F20A972}" type="datetime">
              <a:rPr b="0" lang="en-US" sz="1200" spc="-1" strike="noStrike">
                <a:solidFill>
                  <a:srgbClr val="8b8b8b"/>
                </a:solidFill>
                <a:latin typeface="Calibri"/>
              </a:rPr>
              <a:t>9/11/21</a:t>
            </a:fld>
            <a:endParaRPr b="0" lang="en-US" sz="1200" spc="-1" strike="noStrike">
              <a:latin typeface="Times New Roman"/>
            </a:endParaRPr>
          </a:p>
        </p:txBody>
      </p:sp>
      <p:sp>
        <p:nvSpPr>
          <p:cNvPr id="44" name="PlaceHolder 4"/>
          <p:cNvSpPr>
            <a:spLocks noGrp="1"/>
          </p:cNvSpPr>
          <p:nvPr>
            <p:ph type="ftr"/>
          </p:nvPr>
        </p:nvSpPr>
        <p:spPr>
          <a:xfrm>
            <a:off x="4038480" y="6356520"/>
            <a:ext cx="4114440" cy="364680"/>
          </a:xfrm>
          <a:prstGeom prst="rect">
            <a:avLst/>
          </a:prstGeom>
        </p:spPr>
        <p:txBody>
          <a:bodyPr anchor="ctr">
            <a:noAutofit/>
          </a:bodyPr>
          <a:p>
            <a:endParaRPr b="0" lang="en-US" sz="2400" spc="-1" strike="noStrike">
              <a:latin typeface="Times New Roman"/>
            </a:endParaRPr>
          </a:p>
        </p:txBody>
      </p:sp>
      <p:sp>
        <p:nvSpPr>
          <p:cNvPr id="45" name="PlaceHolder 5"/>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23095258-F744-4169-B6EB-5B6F12D948FF}" type="slidenum">
              <a:rPr b="0" lang="en-US" sz="1200" spc="-1" strike="noStrike">
                <a:solidFill>
                  <a:srgbClr val="8b8b8b"/>
                </a:solidFill>
                <a:latin typeface="Calibri"/>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2.tif"/><Relationship Id="rId2" Type="http://schemas.openxmlformats.org/officeDocument/2006/relationships/slideLayout" Target="../slideLayouts/slideLayout13.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3.tif"/><Relationship Id="rId2" Type="http://schemas.openxmlformats.org/officeDocument/2006/relationships/slideLayout" Target="../slideLayouts/slideLayout13.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4.tif"/><Relationship Id="rId2" Type="http://schemas.openxmlformats.org/officeDocument/2006/relationships/slideLayout" Target="../slideLayouts/slideLayout13.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5.tif"/><Relationship Id="rId2" Type="http://schemas.openxmlformats.org/officeDocument/2006/relationships/slideLayout" Target="../slideLayouts/slideLayout13.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6.png"/><Relationship Id="rId2" Type="http://schemas.microsoft.com/office/2007/relationships/hdphoto" Target="../media/hdphoto1.wdp"/><Relationship Id="rId3" Type="http://schemas.openxmlformats.org/officeDocument/2006/relationships/slideLayout" Target="../slideLayouts/slideLayout13.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7.png"/><Relationship Id="rId2" Type="http://schemas.microsoft.com/office/2007/relationships/hdphoto" Target="../media/hdphoto2.wdp"/><Relationship Id="rId3" Type="http://schemas.openxmlformats.org/officeDocument/2006/relationships/slideLayout" Target="../slideLayouts/slideLayout13.xml"/><Relationship Id="rId4"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1.tif"/><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13.xml"/><Relationship Id="rId4"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21.tif"/><Relationship Id="rId2" Type="http://schemas.openxmlformats.org/officeDocument/2006/relationships/slideLayout" Target="../slideLayouts/slideLayout13.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22.tif"/><Relationship Id="rId2" Type="http://schemas.openxmlformats.org/officeDocument/2006/relationships/slideLayout" Target="../slideLayouts/slideLayout13.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23.tif"/><Relationship Id="rId2" Type="http://schemas.openxmlformats.org/officeDocument/2006/relationships/slideLayout" Target="../slideLayouts/slideLayout13.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3.xml"/><Relationship Id="rId4"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27.tif"/><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slideLayout" Target="../slideLayouts/slideLayout13.xml"/><Relationship Id="rId5"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30.png"/><Relationship Id="rId2" Type="http://schemas.microsoft.com/office/2007/relationships/hdphoto" Target="../media/hdphoto3.wdp"/><Relationship Id="rId3" Type="http://schemas.openxmlformats.org/officeDocument/2006/relationships/image" Target="../media/image31.png"/><Relationship Id="rId4"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Layout" Target="../slideLayouts/slideLayout13.xml"/><Relationship Id="rId4"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Relationship Id="rId3" Type="http://schemas.openxmlformats.org/officeDocument/2006/relationships/notesSlide" Target="../notesSlides/notesSlide30.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13.xml"/><Relationship Id="rId4"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13.xml"/><Relationship Id="rId4"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8.tif"/><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9.tif"/><Relationship Id="rId2" Type="http://schemas.openxmlformats.org/officeDocument/2006/relationships/slideLayout" Target="../slideLayouts/slideLayout13.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0.tif"/><Relationship Id="rId2" Type="http://schemas.openxmlformats.org/officeDocument/2006/relationships/slideLayout" Target="../slideLayouts/slideLayout13.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1.tif"/><Relationship Id="rId2" Type="http://schemas.openxmlformats.org/officeDocument/2006/relationships/slideLayout" Target="../slideLayouts/slideLayout13.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aff"/>
        </a:solidFill>
      </p:bgPr>
    </p:bg>
    <p:spTree>
      <p:nvGrpSpPr>
        <p:cNvPr id="1" name=""/>
        <p:cNvGrpSpPr/>
        <p:nvPr/>
      </p:nvGrpSpPr>
      <p:grpSpPr>
        <a:xfrm>
          <a:off x="0" y="0"/>
          <a:ext cx="0" cy="0"/>
          <a:chOff x="0" y="0"/>
          <a:chExt cx="0" cy="0"/>
        </a:xfrm>
      </p:grpSpPr>
      <p:sp>
        <p:nvSpPr>
          <p:cNvPr id="88" name="Title 1"/>
          <p:cNvSpPr txBox="1"/>
          <p:nvPr/>
        </p:nvSpPr>
        <p:spPr>
          <a:xfrm>
            <a:off x="1523880" y="860400"/>
            <a:ext cx="9143640" cy="2387160"/>
          </a:xfrm>
          <a:prstGeom prst="rect">
            <a:avLst/>
          </a:prstGeom>
          <a:noFill/>
          <a:ln w="0">
            <a:noFill/>
          </a:ln>
        </p:spPr>
        <p:txBody>
          <a:bodyPr anchor="b">
            <a:normAutofit/>
          </a:bodyPr>
          <a:p>
            <a:pPr algn="ctr">
              <a:lnSpc>
                <a:spcPct val="90000"/>
              </a:lnSpc>
            </a:pPr>
            <a:r>
              <a:rPr b="1" lang="en-US" sz="6000" spc="-1" strike="noStrike">
                <a:solidFill>
                  <a:srgbClr val="000000"/>
                </a:solidFill>
                <a:latin typeface="Calibri Light"/>
              </a:rPr>
              <a:t>Ternary Heterovalent Alternative Wide Band Gap Semiconductors</a:t>
            </a:r>
            <a:endParaRPr b="0" lang="en-US" sz="6000" spc="-1" strike="noStrike">
              <a:solidFill>
                <a:srgbClr val="000000"/>
              </a:solidFill>
              <a:latin typeface="Calibri"/>
            </a:endParaRPr>
          </a:p>
        </p:txBody>
      </p:sp>
      <p:sp>
        <p:nvSpPr>
          <p:cNvPr id="89" name="Subtitle 2"/>
          <p:cNvSpPr txBox="1"/>
          <p:nvPr/>
        </p:nvSpPr>
        <p:spPr>
          <a:xfrm>
            <a:off x="1523880" y="3610080"/>
            <a:ext cx="9143640" cy="2896920"/>
          </a:xfrm>
          <a:prstGeom prst="rect">
            <a:avLst/>
          </a:prstGeom>
          <a:noFill/>
          <a:ln w="0">
            <a:noFill/>
          </a:ln>
        </p:spPr>
        <p:txBody>
          <a:bodyPr>
            <a:normAutofit fontScale="85000"/>
          </a:bodyPr>
          <a:p>
            <a:pPr algn="ctr">
              <a:lnSpc>
                <a:spcPct val="90000"/>
              </a:lnSpc>
              <a:spcBef>
                <a:spcPts val="1001"/>
              </a:spcBef>
              <a:tabLst>
                <a:tab algn="l" pos="0"/>
              </a:tabLst>
            </a:pPr>
            <a:r>
              <a:rPr b="1" lang="en-US" sz="2400" spc="-1" strike="noStrike">
                <a:solidFill>
                  <a:srgbClr val="000000"/>
                </a:solidFill>
                <a:latin typeface="Calibri"/>
              </a:rPr>
              <a:t>K.R. York, R.A. Makin, S.M. Durbin</a:t>
            </a:r>
            <a:endParaRPr b="0" lang="en-US" sz="2400" spc="-1" strike="noStrike">
              <a:latin typeface="Arial"/>
            </a:endParaRPr>
          </a:p>
          <a:p>
            <a:pPr algn="ctr">
              <a:lnSpc>
                <a:spcPct val="90000"/>
              </a:lnSpc>
              <a:spcBef>
                <a:spcPts val="1001"/>
              </a:spcBef>
              <a:tabLst>
                <a:tab algn="l" pos="0"/>
              </a:tabLst>
            </a:pPr>
            <a:r>
              <a:rPr b="0" i="1" lang="en-US" sz="2400" spc="-1" strike="noStrike">
                <a:solidFill>
                  <a:srgbClr val="000000"/>
                </a:solidFill>
                <a:latin typeface="Calibri"/>
              </a:rPr>
              <a:t>Western Michigan University</a:t>
            </a:r>
            <a:endParaRPr b="0" lang="en-US" sz="2400" spc="-1" strike="noStrike">
              <a:latin typeface="Arial"/>
            </a:endParaRPr>
          </a:p>
          <a:p>
            <a:pPr algn="ctr">
              <a:lnSpc>
                <a:spcPct val="90000"/>
              </a:lnSpc>
              <a:spcBef>
                <a:spcPts val="1001"/>
              </a:spcBef>
              <a:tabLst>
                <a:tab algn="l" pos="0"/>
              </a:tabLst>
            </a:pPr>
            <a:r>
              <a:rPr b="1" lang="en-US" sz="2400" spc="-1" strike="noStrike">
                <a:solidFill>
                  <a:srgbClr val="000000"/>
                </a:solidFill>
                <a:latin typeface="Calibri"/>
              </a:rPr>
              <a:t>J.P. Mathis, N. Senabulya, Z. Deng, L. Williams, R. Clarke, E. Kioupakis</a:t>
            </a:r>
            <a:endParaRPr b="0" lang="en-US" sz="2400" spc="-1" strike="noStrike">
              <a:latin typeface="Arial"/>
            </a:endParaRPr>
          </a:p>
          <a:p>
            <a:pPr algn="ctr">
              <a:lnSpc>
                <a:spcPct val="90000"/>
              </a:lnSpc>
              <a:spcBef>
                <a:spcPts val="1001"/>
              </a:spcBef>
              <a:tabLst>
                <a:tab algn="l" pos="0"/>
              </a:tabLst>
            </a:pPr>
            <a:r>
              <a:rPr b="0" i="1" lang="en-US" sz="2400" spc="-1" strike="noStrike">
                <a:solidFill>
                  <a:srgbClr val="000000"/>
                </a:solidFill>
                <a:latin typeface="Calibri"/>
              </a:rPr>
              <a:t>University of Michigan</a:t>
            </a:r>
            <a:endParaRPr b="0" lang="en-US" sz="2400" spc="-1" strike="noStrike">
              <a:latin typeface="Arial"/>
            </a:endParaRPr>
          </a:p>
          <a:p>
            <a:pPr algn="ctr">
              <a:lnSpc>
                <a:spcPct val="90000"/>
              </a:lnSpc>
              <a:spcBef>
                <a:spcPts val="1001"/>
              </a:spcBef>
              <a:tabLst>
                <a:tab algn="l" pos="0"/>
              </a:tabLst>
            </a:pPr>
            <a:r>
              <a:rPr b="1" lang="en-US" sz="2400" spc="-1" strike="noStrike">
                <a:solidFill>
                  <a:srgbClr val="000000"/>
                </a:solidFill>
                <a:latin typeface="Calibri"/>
              </a:rPr>
              <a:t>P. Miska</a:t>
            </a:r>
            <a:endParaRPr b="0" lang="en-US" sz="2400" spc="-1" strike="noStrike">
              <a:latin typeface="Arial"/>
            </a:endParaRPr>
          </a:p>
          <a:p>
            <a:pPr algn="ctr">
              <a:lnSpc>
                <a:spcPct val="90000"/>
              </a:lnSpc>
              <a:spcBef>
                <a:spcPts val="1001"/>
              </a:spcBef>
              <a:tabLst>
                <a:tab algn="l" pos="0"/>
              </a:tabLst>
            </a:pPr>
            <a:r>
              <a:rPr b="0" i="1" lang="en-US" sz="2400" spc="-1" strike="noStrike">
                <a:solidFill>
                  <a:srgbClr val="000000"/>
                </a:solidFill>
                <a:latin typeface="Calibri"/>
              </a:rPr>
              <a:t>Universite de Lorraine</a:t>
            </a:r>
            <a:endParaRPr b="0" lang="en-US" sz="2400" spc="-1" strike="noStrike">
              <a:latin typeface="Arial"/>
            </a:endParaRPr>
          </a:p>
          <a:p>
            <a:pPr algn="ctr">
              <a:lnSpc>
                <a:spcPct val="90000"/>
              </a:lnSpc>
              <a:spcBef>
                <a:spcPts val="1001"/>
              </a:spcBef>
              <a:tabLst>
                <a:tab algn="l" pos="0"/>
              </a:tabLst>
            </a:pPr>
            <a:r>
              <a:rPr b="1" lang="en-US" sz="2400" spc="-1" strike="noStrike">
                <a:solidFill>
                  <a:srgbClr val="000000"/>
                </a:solidFill>
                <a:latin typeface="Calibri"/>
              </a:rPr>
              <a:t>R.J. Reeves</a:t>
            </a:r>
            <a:endParaRPr b="0" lang="en-US" sz="2400" spc="-1" strike="noStrike">
              <a:latin typeface="Arial"/>
            </a:endParaRPr>
          </a:p>
          <a:p>
            <a:pPr algn="ctr">
              <a:lnSpc>
                <a:spcPct val="90000"/>
              </a:lnSpc>
              <a:spcBef>
                <a:spcPts val="1001"/>
              </a:spcBef>
              <a:tabLst>
                <a:tab algn="l" pos="0"/>
              </a:tabLst>
            </a:pPr>
            <a:r>
              <a:rPr b="0" i="1" lang="en-US" sz="2400" spc="-1" strike="noStrike">
                <a:solidFill>
                  <a:srgbClr val="000000"/>
                </a:solidFill>
                <a:latin typeface="Calibri"/>
              </a:rPr>
              <a:t>University of Canterbury</a:t>
            </a:r>
            <a:endParaRPr b="0" lang="en-US" sz="2400" spc="-1" strike="noStrike">
              <a:latin typeface="Arial"/>
            </a:endParaRPr>
          </a:p>
          <a:p>
            <a:pPr algn="ctr">
              <a:lnSpc>
                <a:spcPct val="90000"/>
              </a:lnSpc>
              <a:spcBef>
                <a:spcPts val="1001"/>
              </a:spcBef>
              <a:tabLst>
                <a:tab algn="l" pos="0"/>
              </a:tabLst>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Title 1"/>
          <p:cNvSpPr txBox="1"/>
          <p:nvPr/>
        </p:nvSpPr>
        <p:spPr>
          <a:xfrm>
            <a:off x="390600" y="263880"/>
            <a:ext cx="10213200" cy="755640"/>
          </a:xfrm>
          <a:prstGeom prst="rect">
            <a:avLst/>
          </a:prstGeom>
          <a:noFill/>
          <a:ln w="0">
            <a:noFill/>
          </a:ln>
        </p:spPr>
        <p:txBody>
          <a:bodyPr anchor="ctr">
            <a:noAutofit/>
          </a:bodyPr>
          <a:p>
            <a:pPr>
              <a:lnSpc>
                <a:spcPct val="90000"/>
              </a:lnSpc>
            </a:pPr>
            <a:r>
              <a:rPr b="0" lang="en-US" sz="4400" spc="-1" strike="noStrike">
                <a:solidFill>
                  <a:srgbClr val="000000"/>
                </a:solidFill>
                <a:latin typeface="Calibri Light"/>
              </a:rPr>
              <a:t>Growth by Molecular Beam Epitaxy (MBE)</a:t>
            </a:r>
            <a:endParaRPr b="0" lang="en-US" sz="4400" spc="-1" strike="noStrike">
              <a:solidFill>
                <a:srgbClr val="000000"/>
              </a:solidFill>
              <a:latin typeface="Calibri"/>
            </a:endParaRPr>
          </a:p>
        </p:txBody>
      </p:sp>
      <p:sp>
        <p:nvSpPr>
          <p:cNvPr id="172" name="Content Placeholder 2"/>
          <p:cNvSpPr txBox="1"/>
          <p:nvPr/>
        </p:nvSpPr>
        <p:spPr>
          <a:xfrm>
            <a:off x="296640" y="1211040"/>
            <a:ext cx="11627280" cy="5224320"/>
          </a:xfrm>
          <a:prstGeom prst="rect">
            <a:avLst/>
          </a:prstGeom>
          <a:noFill/>
          <a:ln w="0">
            <a:noFill/>
          </a:ln>
        </p:spPr>
        <p:txBody>
          <a:bodyPr>
            <a:normAutofit/>
          </a:bodyPr>
          <a:p>
            <a:pPr marL="228600" indent="-228240">
              <a:lnSpc>
                <a:spcPct val="90000"/>
              </a:lnSpc>
              <a:spcBef>
                <a:spcPts val="1001"/>
              </a:spcBef>
              <a:buClr>
                <a:srgbClr val="000000"/>
              </a:buClr>
              <a:buFont typeface="Arial"/>
              <a:buChar char="•"/>
            </a:pPr>
            <a:r>
              <a:rPr b="0" lang="en-US" sz="2700" spc="-1" strike="noStrike">
                <a:solidFill>
                  <a:srgbClr val="000000"/>
                </a:solidFill>
                <a:latin typeface="Calibri"/>
              </a:rPr>
              <a:t>Vapor deposition of elements in an ultra-high vacuum environment (10</a:t>
            </a:r>
            <a:r>
              <a:rPr b="0" lang="en-US" sz="2700" spc="-1" strike="noStrike" baseline="30000">
                <a:solidFill>
                  <a:srgbClr val="000000"/>
                </a:solidFill>
                <a:latin typeface="Calibri"/>
              </a:rPr>
              <a:t>-10</a:t>
            </a:r>
            <a:r>
              <a:rPr b="0" lang="en-US" sz="2700" spc="-1" strike="noStrike">
                <a:solidFill>
                  <a:srgbClr val="000000"/>
                </a:solidFill>
                <a:latin typeface="Calibri"/>
              </a:rPr>
              <a:t> torr)</a:t>
            </a:r>
            <a:endParaRPr b="0" lang="en-US" sz="27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700" spc="-1" strike="noStrike">
                <a:solidFill>
                  <a:srgbClr val="000000"/>
                </a:solidFill>
                <a:latin typeface="Calibri"/>
              </a:rPr>
              <a:t>Source materials are evaporated from the effusion cells</a:t>
            </a:r>
            <a:endParaRPr b="0" lang="en-US" sz="27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700" spc="-1" strike="noStrike">
                <a:solidFill>
                  <a:srgbClr val="000000"/>
                </a:solidFill>
                <a:latin typeface="Calibri"/>
              </a:rPr>
              <a:t>Flux of each element and </a:t>
            </a:r>
            <a:br/>
            <a:r>
              <a:rPr b="0" lang="en-US" sz="2700" spc="-1" strike="noStrike">
                <a:solidFill>
                  <a:srgbClr val="000000"/>
                </a:solidFill>
                <a:latin typeface="Calibri"/>
              </a:rPr>
              <a:t>substrate temperature </a:t>
            </a:r>
            <a:br/>
            <a:r>
              <a:rPr b="0" lang="en-US" sz="2700" spc="-1" strike="noStrike">
                <a:solidFill>
                  <a:srgbClr val="000000"/>
                </a:solidFill>
                <a:latin typeface="Calibri"/>
              </a:rPr>
              <a:t>determine the growth rate</a:t>
            </a:r>
            <a:endParaRPr b="0" lang="en-US" sz="27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700" spc="-1" strike="noStrike">
                <a:solidFill>
                  <a:srgbClr val="000000"/>
                </a:solidFill>
                <a:latin typeface="Calibri"/>
              </a:rPr>
              <a:t>Plasma-assisted MBE:</a:t>
            </a:r>
            <a:endParaRPr b="0" lang="en-US" sz="27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i="1" lang="en-US" sz="2500" spc="-1" strike="noStrike">
                <a:solidFill>
                  <a:srgbClr val="000000"/>
                </a:solidFill>
                <a:latin typeface="Calibri"/>
              </a:rPr>
              <a:t>Nonequilibrium</a:t>
            </a:r>
            <a:endParaRPr b="0" lang="en-US" sz="25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i="1" lang="en-US" sz="2500" spc="-1" strike="noStrike">
                <a:solidFill>
                  <a:srgbClr val="000000"/>
                </a:solidFill>
                <a:latin typeface="Calibri"/>
              </a:rPr>
              <a:t>Thermal evaporation</a:t>
            </a:r>
            <a:endParaRPr b="0" lang="en-US" sz="25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i="1" lang="en-US" sz="2500" spc="-1" strike="noStrike">
                <a:solidFill>
                  <a:srgbClr val="000000"/>
                </a:solidFill>
                <a:latin typeface="Calibri"/>
              </a:rPr>
              <a:t>Aided by a plasma (nitrogen)</a:t>
            </a:r>
            <a:endParaRPr b="0" lang="en-US" sz="25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700" spc="-1" strike="noStrike">
                <a:solidFill>
                  <a:srgbClr val="000000"/>
                </a:solidFill>
                <a:latin typeface="Calibri"/>
              </a:rPr>
              <a:t>Allows real time in-situ electron </a:t>
            </a:r>
            <a:br/>
            <a:r>
              <a:rPr b="0" lang="en-US" sz="2700" spc="-1" strike="noStrike">
                <a:solidFill>
                  <a:srgbClr val="000000"/>
                </a:solidFill>
                <a:latin typeface="Calibri"/>
              </a:rPr>
              <a:t>diffraction measurements</a:t>
            </a:r>
            <a:endParaRPr b="0" lang="en-US" sz="2700" spc="-1" strike="noStrike">
              <a:solidFill>
                <a:srgbClr val="000000"/>
              </a:solidFill>
              <a:latin typeface="Calibri"/>
            </a:endParaRPr>
          </a:p>
          <a:p>
            <a:pPr>
              <a:lnSpc>
                <a:spcPct val="90000"/>
              </a:lnSpc>
              <a:spcBef>
                <a:spcPts val="1001"/>
              </a:spcBef>
            </a:pPr>
            <a:endParaRPr b="0" lang="en-US" sz="2700" spc="-1" strike="noStrike">
              <a:solidFill>
                <a:srgbClr val="000000"/>
              </a:solidFill>
              <a:latin typeface="Calibri"/>
            </a:endParaRPr>
          </a:p>
          <a:p>
            <a:endParaRPr b="0" lang="en-US" sz="2700" spc="-1" strike="noStrike">
              <a:solidFill>
                <a:srgbClr val="000000"/>
              </a:solidFill>
              <a:latin typeface="Calibri"/>
            </a:endParaRPr>
          </a:p>
        </p:txBody>
      </p:sp>
      <p:pic>
        <p:nvPicPr>
          <p:cNvPr id="173" name="Picture 4" descr=""/>
          <p:cNvPicPr/>
          <p:nvPr/>
        </p:nvPicPr>
        <p:blipFill>
          <a:blip r:embed="rId1"/>
          <a:stretch/>
        </p:blipFill>
        <p:spPr>
          <a:xfrm>
            <a:off x="5497560" y="2292120"/>
            <a:ext cx="5978160" cy="398232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4" name="Picture 3" descr=""/>
          <p:cNvPicPr/>
          <p:nvPr/>
        </p:nvPicPr>
        <p:blipFill>
          <a:blip r:embed="rId1"/>
          <a:stretch/>
        </p:blipFill>
        <p:spPr>
          <a:xfrm>
            <a:off x="5530680" y="2577960"/>
            <a:ext cx="6179040" cy="3416400"/>
          </a:xfrm>
          <a:prstGeom prst="rect">
            <a:avLst/>
          </a:prstGeom>
          <a:ln w="0">
            <a:noFill/>
          </a:ln>
        </p:spPr>
      </p:pic>
      <p:sp>
        <p:nvSpPr>
          <p:cNvPr id="175" name="Content Placeholder 2"/>
          <p:cNvSpPr txBox="1"/>
          <p:nvPr/>
        </p:nvSpPr>
        <p:spPr>
          <a:xfrm>
            <a:off x="482040" y="1052640"/>
            <a:ext cx="10378800" cy="5805000"/>
          </a:xfrm>
          <a:prstGeom prst="rect">
            <a:avLst/>
          </a:prstGeom>
          <a:noFill/>
          <a:ln w="0">
            <a:noFill/>
          </a:ln>
        </p:spPr>
        <p:txBody>
          <a:bodyPr>
            <a:normAutofit/>
          </a:bodyPr>
          <a:p>
            <a:pPr marL="228600" indent="-228240">
              <a:lnSpc>
                <a:spcPct val="90000"/>
              </a:lnSpc>
              <a:spcBef>
                <a:spcPts val="1001"/>
              </a:spcBef>
              <a:buClr>
                <a:srgbClr val="000000"/>
              </a:buClr>
              <a:buFont typeface="Arial"/>
              <a:buChar char="•"/>
            </a:pPr>
            <a:r>
              <a:rPr b="0" lang="en-US" sz="2900" spc="-1" strike="noStrike">
                <a:solidFill>
                  <a:srgbClr val="000000"/>
                </a:solidFill>
                <a:latin typeface="Calibri"/>
              </a:rPr>
              <a:t>Surface sensitive measurement technique</a:t>
            </a:r>
            <a:endParaRPr b="0" lang="en-US" sz="29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900" spc="-1" strike="noStrike">
                <a:solidFill>
                  <a:srgbClr val="000000"/>
                </a:solidFill>
                <a:latin typeface="Calibri"/>
              </a:rPr>
              <a:t>Used to observe growth of material in-situ</a:t>
            </a:r>
            <a:endParaRPr b="0" lang="en-US" sz="29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900" spc="-1" strike="noStrike">
                <a:solidFill>
                  <a:srgbClr val="000000"/>
                </a:solidFill>
                <a:latin typeface="Calibri"/>
              </a:rPr>
              <a:t>Determine growth rate, crystal quality, lattice parameters, order parameter, and more</a:t>
            </a:r>
            <a:endParaRPr b="0" lang="en-US" sz="29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900" spc="-1" strike="noStrike">
                <a:solidFill>
                  <a:srgbClr val="000000"/>
                </a:solidFill>
                <a:latin typeface="Calibri"/>
              </a:rPr>
              <a:t>Typical RHEED system:</a:t>
            </a:r>
            <a:endParaRPr b="0" lang="en-US" sz="29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i="1" lang="en-US" sz="2800" spc="-1" strike="noStrike">
                <a:solidFill>
                  <a:srgbClr val="000000"/>
                </a:solidFill>
                <a:latin typeface="Calibri"/>
              </a:rPr>
              <a:t>Focused electron source</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i="1" lang="en-US" sz="2800" spc="-1" strike="noStrike">
                <a:solidFill>
                  <a:srgbClr val="000000"/>
                </a:solidFill>
                <a:latin typeface="Calibri"/>
              </a:rPr>
              <a:t>Phosphor screen</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i="1" lang="en-US" sz="2800" spc="-1" strike="noStrike">
                <a:solidFill>
                  <a:srgbClr val="000000"/>
                </a:solidFill>
                <a:latin typeface="Calibri"/>
              </a:rPr>
              <a:t>Between 10kV and 20kV</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900" spc="-1" strike="noStrike">
                <a:solidFill>
                  <a:srgbClr val="000000"/>
                </a:solidFill>
                <a:latin typeface="Calibri"/>
              </a:rPr>
              <a:t>kSA image capture and analysis package </a:t>
            </a:r>
            <a:endParaRPr b="0" lang="en-US" sz="2900" spc="-1" strike="noStrike">
              <a:solidFill>
                <a:srgbClr val="000000"/>
              </a:solidFill>
              <a:latin typeface="Calibri"/>
            </a:endParaRPr>
          </a:p>
        </p:txBody>
      </p:sp>
      <p:sp>
        <p:nvSpPr>
          <p:cNvPr id="176" name="Title 1"/>
          <p:cNvSpPr/>
          <p:nvPr/>
        </p:nvSpPr>
        <p:spPr>
          <a:xfrm>
            <a:off x="482040" y="305640"/>
            <a:ext cx="11536200" cy="657360"/>
          </a:xfrm>
          <a:prstGeom prst="rect">
            <a:avLst/>
          </a:prstGeom>
          <a:noFill/>
          <a:ln w="0">
            <a:noFill/>
          </a:ln>
        </p:spPr>
        <p:style>
          <a:lnRef idx="0"/>
          <a:fillRef idx="0"/>
          <a:effectRef idx="0"/>
          <a:fontRef idx="minor"/>
        </p:style>
        <p:txBody>
          <a:bodyPr>
            <a:normAutofit fontScale="42000"/>
          </a:bodyPr>
          <a:p>
            <a:pPr>
              <a:lnSpc>
                <a:spcPct val="89000"/>
              </a:lnSpc>
            </a:pPr>
            <a:r>
              <a:rPr b="0" lang="en-US" sz="4400" spc="-1" strike="noStrike">
                <a:solidFill>
                  <a:srgbClr val="000000"/>
                </a:solidFill>
                <a:latin typeface="Calibri Light"/>
              </a:rPr>
              <a:t>Reflection High-Energy Electron Diffraction (RHEED)</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Title 1"/>
          <p:cNvSpPr txBox="1"/>
          <p:nvPr/>
        </p:nvSpPr>
        <p:spPr>
          <a:xfrm>
            <a:off x="965160" y="365040"/>
            <a:ext cx="10388160" cy="845640"/>
          </a:xfrm>
          <a:prstGeom prst="rect">
            <a:avLst/>
          </a:prstGeom>
          <a:noFill/>
          <a:ln w="0">
            <a:noFill/>
          </a:ln>
        </p:spPr>
        <p:txBody>
          <a:bodyPr anchor="ctr">
            <a:noAutofit/>
          </a:bodyPr>
          <a:p>
            <a:pPr>
              <a:lnSpc>
                <a:spcPct val="90000"/>
              </a:lnSpc>
            </a:pPr>
            <a:r>
              <a:rPr b="0" lang="en-US" sz="4400" spc="-1" strike="noStrike">
                <a:solidFill>
                  <a:srgbClr val="000000"/>
                </a:solidFill>
                <a:latin typeface="Calibri Light"/>
              </a:rPr>
              <a:t>Optimizing Growth Parameters </a:t>
            </a:r>
            <a:endParaRPr b="0" lang="en-US" sz="4400" spc="-1" strike="noStrike">
              <a:solidFill>
                <a:srgbClr val="000000"/>
              </a:solidFill>
              <a:latin typeface="Calibri"/>
            </a:endParaRPr>
          </a:p>
        </p:txBody>
      </p:sp>
      <p:sp>
        <p:nvSpPr>
          <p:cNvPr id="178" name="Content Placeholder 2"/>
          <p:cNvSpPr txBox="1"/>
          <p:nvPr/>
        </p:nvSpPr>
        <p:spPr>
          <a:xfrm>
            <a:off x="736560" y="1477440"/>
            <a:ext cx="6521400" cy="4529520"/>
          </a:xfrm>
          <a:prstGeom prst="rect">
            <a:avLst/>
          </a:prstGeom>
          <a:noFill/>
          <a:ln w="0">
            <a:noFill/>
          </a:ln>
        </p:spPr>
        <p:txBody>
          <a:bodyPr>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Substrates used yttria-stabilized zirconia:</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i="1" lang="en-US" sz="2700" spc="-1" strike="noStrike">
                <a:solidFill>
                  <a:srgbClr val="000000"/>
                </a:solidFill>
                <a:latin typeface="Calibri"/>
              </a:rPr>
              <a:t>YSZ(111)</a:t>
            </a:r>
            <a:endParaRPr b="0" lang="en-US" sz="27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i="1" lang="en-US" sz="2700" spc="-1" strike="noStrike">
                <a:solidFill>
                  <a:srgbClr val="000000"/>
                </a:solidFill>
                <a:latin typeface="Calibri"/>
              </a:rPr>
              <a:t>YSZ(100)</a:t>
            </a:r>
            <a:endParaRPr b="0" lang="en-US" sz="27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Separations between streaks are inversely proportional to the lattice spacing</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The desire is that when growth begins the thin, straight streaks will remain</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p:txBody>
      </p:sp>
      <p:pic>
        <p:nvPicPr>
          <p:cNvPr id="179" name="Picture 6" descr=""/>
          <p:cNvPicPr/>
          <p:nvPr/>
        </p:nvPicPr>
        <p:blipFill>
          <a:blip r:embed="rId1"/>
          <a:srcRect l="3694" t="0" r="0" b="0"/>
          <a:stretch/>
        </p:blipFill>
        <p:spPr>
          <a:xfrm>
            <a:off x="7258320" y="1477440"/>
            <a:ext cx="4542840" cy="4529520"/>
          </a:xfrm>
          <a:prstGeom prst="rect">
            <a:avLst/>
          </a:prstGeom>
          <a:ln w="0">
            <a:noFill/>
          </a:ln>
        </p:spPr>
      </p:pic>
      <mc:AlternateContent>
        <mc:Choice xmlns:a14="http://schemas.microsoft.com/office/drawing/2010/main" Requires="a14">
          <p:sp>
            <p:nvSpPr>
              <p:cNvPr id="180" name="TextBox 7"/>
              <p:cNvSpPr txBox="1"/>
              <p:nvPr/>
            </p:nvSpPr>
            <p:spPr>
              <a:xfrm rot="18225000">
                <a:off x="6529320" y="2973600"/>
                <a:ext cx="3746880" cy="554760"/>
              </a:xfrm>
              <a:prstGeom prst="rect">
                <a:avLst/>
              </a:prstGeom>
            </p:spPr>
            <p:txBody>
              <a:bodyPr/>
              <a:p>
                <a14:m>
                  <m:oMath xmlns:m="http://schemas.openxmlformats.org/officeDocument/2006/math">
                    <m:d>
                      <m:dPr>
                        <m:begChr m:val="("/>
                        <m:endChr m:val=")"/>
                      </m:dPr>
                      <m:e>
                        <m:bar>
                          <m:barPr>
                            <m:pos m:val="top"/>
                          </m:barPr>
                          <m:e>
                            <m:r>
                              <m:t xml:space="preserve">𝟏</m:t>
                            </m:r>
                          </m:e>
                        </m:bar>
                        <m:r>
                          <m:t xml:space="preserve">𝟎</m:t>
                        </m:r>
                      </m:e>
                    </m:d>
                    <m:d>
                      <m:dPr>
                        <m:begChr m:val="("/>
                        <m:endChr m:val=")"/>
                      </m:dPr>
                      <m:e>
                        <m:r>
                          <m:t xml:space="preserve">𝟎𝟎</m:t>
                        </m:r>
                      </m:e>
                    </m:d>
                    <m:d>
                      <m:dPr>
                        <m:begChr m:val="("/>
                        <m:endChr m:val=")"/>
                      </m:dPr>
                      <m:e>
                        <m:r>
                          <m:t xml:space="preserve">𝟏𝟎</m:t>
                        </m:r>
                      </m:e>
                    </m:d>
                  </m:oMath>
                </a14:m>
              </a:p>
            </p:txBody>
          </p:sp>
        </mc:Choice>
        <mc:Fallback/>
      </mc:AlternateContent>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Title 1"/>
          <p:cNvSpPr txBox="1"/>
          <p:nvPr/>
        </p:nvSpPr>
        <p:spPr>
          <a:xfrm>
            <a:off x="965160" y="365040"/>
            <a:ext cx="10388160" cy="845640"/>
          </a:xfrm>
          <a:prstGeom prst="rect">
            <a:avLst/>
          </a:prstGeom>
          <a:noFill/>
          <a:ln w="0">
            <a:noFill/>
          </a:ln>
        </p:spPr>
        <p:txBody>
          <a:bodyPr anchor="ctr">
            <a:noAutofit/>
          </a:bodyPr>
          <a:p>
            <a:pPr>
              <a:lnSpc>
                <a:spcPct val="90000"/>
              </a:lnSpc>
            </a:pPr>
            <a:r>
              <a:rPr b="0" lang="en-US" sz="4400" spc="-1" strike="noStrike">
                <a:solidFill>
                  <a:srgbClr val="000000"/>
                </a:solidFill>
                <a:latin typeface="Calibri Light"/>
              </a:rPr>
              <a:t>Optimizing Growth Parameters </a:t>
            </a:r>
            <a:endParaRPr b="0" lang="en-US" sz="4400" spc="-1" strike="noStrike">
              <a:solidFill>
                <a:srgbClr val="000000"/>
              </a:solidFill>
              <a:latin typeface="Calibri"/>
            </a:endParaRPr>
          </a:p>
        </p:txBody>
      </p:sp>
      <p:sp>
        <p:nvSpPr>
          <p:cNvPr id="182" name="Content Placeholder 2"/>
          <p:cNvSpPr txBox="1"/>
          <p:nvPr/>
        </p:nvSpPr>
        <p:spPr>
          <a:xfrm>
            <a:off x="965160" y="1438200"/>
            <a:ext cx="6337080" cy="4738320"/>
          </a:xfrm>
          <a:prstGeom prst="rect">
            <a:avLst/>
          </a:prstGeom>
          <a:noFill/>
          <a:ln w="0">
            <a:noFill/>
          </a:ln>
        </p:spPr>
        <p:txBody>
          <a:bodyPr>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Initial films were polycrystalline</a:t>
            </a:r>
            <a:endParaRPr b="0" lang="en-US" sz="2800" spc="-1" strike="noStrike">
              <a:solidFill>
                <a:srgbClr val="000000"/>
              </a:solidFill>
              <a:latin typeface="Calibri"/>
            </a:endParaRPr>
          </a:p>
        </p:txBody>
      </p:sp>
      <p:pic>
        <p:nvPicPr>
          <p:cNvPr id="183" name="Picture 3" descr=""/>
          <p:cNvPicPr/>
          <p:nvPr/>
        </p:nvPicPr>
        <p:blipFill>
          <a:blip r:embed="rId1"/>
          <a:srcRect l="11920" t="0" r="0" b="0"/>
          <a:stretch/>
        </p:blipFill>
        <p:spPr>
          <a:xfrm>
            <a:off x="7302600" y="1438200"/>
            <a:ext cx="4498560" cy="456840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4" name="Picture 9" descr=""/>
          <p:cNvPicPr/>
          <p:nvPr/>
        </p:nvPicPr>
        <p:blipFill>
          <a:blip r:embed="rId1">
            <a:extLst>
              <a:ext uri="{BEBA8EAE-BF5A-486C-A8C5-ECC9F3942E4B}">
                <a14:imgProps xmlns:a14="http://schemas.microsoft.com/office/drawing/2010/main">
                  <a14:imgLayer r:embed="rId2">
                    <a14:imgEffect>
                      <a14:brightnessContrast bright="43000"/>
                    </a14:imgEffect>
                  </a14:imgLayer>
                </a14:imgProps>
              </a:ext>
            </a:extLst>
          </a:blip>
          <a:stretch/>
        </p:blipFill>
        <p:spPr>
          <a:xfrm>
            <a:off x="7302600" y="1438200"/>
            <a:ext cx="4475880" cy="4568400"/>
          </a:xfrm>
          <a:prstGeom prst="rect">
            <a:avLst/>
          </a:prstGeom>
          <a:ln w="0">
            <a:noFill/>
          </a:ln>
        </p:spPr>
      </p:pic>
      <p:sp>
        <p:nvSpPr>
          <p:cNvPr id="185" name="Content Placeholder 2"/>
          <p:cNvSpPr txBox="1"/>
          <p:nvPr/>
        </p:nvSpPr>
        <p:spPr>
          <a:xfrm>
            <a:off x="965160" y="1438200"/>
            <a:ext cx="5562360" cy="4694760"/>
          </a:xfrm>
          <a:prstGeom prst="rect">
            <a:avLst/>
          </a:prstGeom>
          <a:noFill/>
          <a:ln w="0">
            <a:noFill/>
          </a:ln>
        </p:spPr>
        <p:txBody>
          <a:bodyPr>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Initial films were polycrystalline</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Problems addressed to achieve high-quality crystal growth</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i="1" lang="en-US" sz="2400" spc="-1" strike="noStrike">
                <a:solidFill>
                  <a:srgbClr val="000000"/>
                </a:solidFill>
                <a:latin typeface="Calibri"/>
              </a:rPr>
              <a:t>Mg:Sn ratio</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i="1" lang="en-US" sz="2400" spc="-1" strike="noStrike">
                <a:solidFill>
                  <a:srgbClr val="000000"/>
                </a:solidFill>
                <a:latin typeface="Calibri"/>
              </a:rPr>
              <a:t>Substrate temperature</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i="1" lang="en-US" sz="2400" spc="-1" strike="noStrike">
                <a:solidFill>
                  <a:srgbClr val="000000"/>
                </a:solidFill>
                <a:latin typeface="Calibri"/>
              </a:rPr>
              <a:t>Lattice mismatch</a:t>
            </a:r>
            <a:endParaRPr b="0" lang="en-US" sz="2400" spc="-1" strike="noStrike">
              <a:solidFill>
                <a:srgbClr val="000000"/>
              </a:solidFill>
              <a:latin typeface="Calibri"/>
            </a:endParaRPr>
          </a:p>
          <a:p>
            <a:pPr>
              <a:lnSpc>
                <a:spcPct val="90000"/>
              </a:lnSpc>
              <a:spcBef>
                <a:spcPts val="1001"/>
              </a:spcBef>
              <a:tabLst>
                <a:tab algn="l" pos="0"/>
              </a:tabLst>
            </a:pPr>
            <a:endParaRPr b="0" lang="en-US" sz="2400" spc="-1" strike="noStrike">
              <a:solidFill>
                <a:srgbClr val="000000"/>
              </a:solidFill>
              <a:latin typeface="Calibri"/>
            </a:endParaRPr>
          </a:p>
        </p:txBody>
      </p:sp>
      <p:sp>
        <p:nvSpPr>
          <p:cNvPr id="186" name="Title 1"/>
          <p:cNvSpPr/>
          <p:nvPr/>
        </p:nvSpPr>
        <p:spPr>
          <a:xfrm>
            <a:off x="965160" y="365040"/>
            <a:ext cx="10388160" cy="845640"/>
          </a:xfrm>
          <a:prstGeom prst="rect">
            <a:avLst/>
          </a:prstGeom>
          <a:noFill/>
          <a:ln w="0">
            <a:noFill/>
          </a:ln>
        </p:spPr>
        <p:style>
          <a:lnRef idx="0"/>
          <a:fillRef idx="0"/>
          <a:effectRef idx="0"/>
          <a:fontRef idx="minor"/>
        </p:style>
        <p:txBody>
          <a:bodyPr anchor="ctr">
            <a:normAutofit/>
          </a:bodyPr>
          <a:p>
            <a:pPr>
              <a:lnSpc>
                <a:spcPct val="90000"/>
              </a:lnSpc>
            </a:pPr>
            <a:r>
              <a:rPr b="0" lang="en-US" sz="4400" spc="-1" strike="noStrike">
                <a:solidFill>
                  <a:srgbClr val="000000"/>
                </a:solidFill>
                <a:latin typeface="Calibri Light"/>
              </a:rPr>
              <a:t>Optimizing Growth Parameters </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7" name="Picture 3" descr=""/>
          <p:cNvPicPr/>
          <p:nvPr/>
        </p:nvPicPr>
        <p:blipFill>
          <a:blip r:embed="rId1">
            <a:extLst>
              <a:ext uri="{BEBA8EAE-BF5A-486C-A8C5-ECC9F3942E4B}">
                <a14:imgProps xmlns:a14="http://schemas.microsoft.com/office/drawing/2010/main">
                  <a14:imgLayer r:embed="rId2">
                    <a14:imgEffect>
                      <a14:brightnessContrast bright="19000"/>
                    </a14:imgEffect>
                  </a14:imgLayer>
                </a14:imgProps>
              </a:ext>
            </a:extLst>
          </a:blip>
          <a:srcRect l="3727" t="0" r="3164" b="0"/>
          <a:stretch/>
        </p:blipFill>
        <p:spPr>
          <a:xfrm>
            <a:off x="7302600" y="1438200"/>
            <a:ext cx="4475880" cy="4568400"/>
          </a:xfrm>
          <a:prstGeom prst="rect">
            <a:avLst/>
          </a:prstGeom>
          <a:ln w="0">
            <a:noFill/>
          </a:ln>
        </p:spPr>
      </p:pic>
      <p:sp>
        <p:nvSpPr>
          <p:cNvPr id="188" name="Title 1"/>
          <p:cNvSpPr txBox="1"/>
          <p:nvPr/>
        </p:nvSpPr>
        <p:spPr>
          <a:xfrm>
            <a:off x="965160" y="365040"/>
            <a:ext cx="10388160" cy="845640"/>
          </a:xfrm>
          <a:prstGeom prst="rect">
            <a:avLst/>
          </a:prstGeom>
          <a:noFill/>
          <a:ln w="0">
            <a:noFill/>
          </a:ln>
        </p:spPr>
        <p:txBody>
          <a:bodyPr anchor="ctr">
            <a:noAutofit/>
          </a:bodyPr>
          <a:p>
            <a:pPr>
              <a:lnSpc>
                <a:spcPct val="90000"/>
              </a:lnSpc>
            </a:pPr>
            <a:r>
              <a:rPr b="0" lang="en-US" sz="4400" spc="-1" strike="noStrike">
                <a:solidFill>
                  <a:srgbClr val="000000"/>
                </a:solidFill>
                <a:latin typeface="Calibri Light"/>
              </a:rPr>
              <a:t>Optimizing Growth Parameters </a:t>
            </a:r>
            <a:endParaRPr b="0" lang="en-US" sz="4400" spc="-1" strike="noStrike">
              <a:solidFill>
                <a:srgbClr val="000000"/>
              </a:solidFill>
              <a:latin typeface="Calibri"/>
            </a:endParaRPr>
          </a:p>
        </p:txBody>
      </p:sp>
      <p:sp>
        <p:nvSpPr>
          <p:cNvPr id="189" name="Content Placeholder 2"/>
          <p:cNvSpPr/>
          <p:nvPr/>
        </p:nvSpPr>
        <p:spPr>
          <a:xfrm>
            <a:off x="965160" y="1438200"/>
            <a:ext cx="5562360" cy="4694760"/>
          </a:xfrm>
          <a:prstGeom prst="rect">
            <a:avLst/>
          </a:prstGeom>
          <a:noFill/>
          <a:ln w="0">
            <a:noFill/>
          </a:ln>
        </p:spPr>
        <p:style>
          <a:lnRef idx="0"/>
          <a:fillRef idx="0"/>
          <a:effectRef idx="0"/>
          <a:fontRef idx="minor"/>
        </p:style>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Initial films were polycrystalline</a:t>
            </a:r>
            <a:endParaRPr b="0" lang="en-US" sz="2800" spc="-1" strike="noStrike">
              <a:latin typeface="Arial"/>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Problems addressed to achieve high-quality crystal growth</a:t>
            </a:r>
            <a:endParaRPr b="0" lang="en-US" sz="2800" spc="-1" strike="noStrike">
              <a:latin typeface="Arial"/>
            </a:endParaRPr>
          </a:p>
          <a:p>
            <a:pPr lvl="1" marL="685800" indent="-228240">
              <a:lnSpc>
                <a:spcPct val="90000"/>
              </a:lnSpc>
              <a:spcBef>
                <a:spcPts val="499"/>
              </a:spcBef>
              <a:buClr>
                <a:srgbClr val="000000"/>
              </a:buClr>
              <a:buFont typeface="Arial"/>
              <a:buChar char="•"/>
            </a:pPr>
            <a:r>
              <a:rPr b="0" i="1" lang="en-US" sz="2400" spc="-1" strike="noStrike">
                <a:solidFill>
                  <a:srgbClr val="000000"/>
                </a:solidFill>
                <a:latin typeface="Calibri"/>
              </a:rPr>
              <a:t>Mg:Sn ratio</a:t>
            </a:r>
            <a:endParaRPr b="0" lang="en-US" sz="2400" spc="-1" strike="noStrike">
              <a:latin typeface="Arial"/>
            </a:endParaRPr>
          </a:p>
          <a:p>
            <a:pPr lvl="1" marL="685800" indent="-228240">
              <a:lnSpc>
                <a:spcPct val="90000"/>
              </a:lnSpc>
              <a:spcBef>
                <a:spcPts val="499"/>
              </a:spcBef>
              <a:buClr>
                <a:srgbClr val="000000"/>
              </a:buClr>
              <a:buFont typeface="Arial"/>
              <a:buChar char="•"/>
            </a:pPr>
            <a:r>
              <a:rPr b="0" i="1" lang="en-US" sz="2400" spc="-1" strike="noStrike">
                <a:solidFill>
                  <a:srgbClr val="000000"/>
                </a:solidFill>
                <a:latin typeface="Calibri"/>
              </a:rPr>
              <a:t>Substrate temperature</a:t>
            </a:r>
            <a:endParaRPr b="0" lang="en-US" sz="2400" spc="-1" strike="noStrike">
              <a:latin typeface="Arial"/>
            </a:endParaRPr>
          </a:p>
          <a:p>
            <a:pPr lvl="1" marL="685800" indent="-228240">
              <a:lnSpc>
                <a:spcPct val="90000"/>
              </a:lnSpc>
              <a:spcBef>
                <a:spcPts val="499"/>
              </a:spcBef>
              <a:buClr>
                <a:srgbClr val="000000"/>
              </a:buClr>
              <a:buFont typeface="Arial"/>
              <a:buChar char="•"/>
            </a:pPr>
            <a:r>
              <a:rPr b="0" i="1" lang="en-US" sz="2400" spc="-1" strike="noStrike">
                <a:solidFill>
                  <a:srgbClr val="000000"/>
                </a:solidFill>
                <a:latin typeface="Calibri"/>
              </a:rPr>
              <a:t>Lattice mismatch</a:t>
            </a:r>
            <a:endParaRPr b="0" lang="en-US" sz="2400" spc="-1" strike="noStrike">
              <a:latin typeface="Arial"/>
            </a:endParaRPr>
          </a:p>
          <a:p>
            <a:pPr>
              <a:lnSpc>
                <a:spcPct val="90000"/>
              </a:lnSpc>
              <a:spcBef>
                <a:spcPts val="1001"/>
              </a:spcBef>
              <a:tabLst>
                <a:tab algn="l" pos="0"/>
              </a:tabLst>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Title 1"/>
          <p:cNvSpPr txBox="1"/>
          <p:nvPr/>
        </p:nvSpPr>
        <p:spPr>
          <a:xfrm>
            <a:off x="838080" y="378000"/>
            <a:ext cx="10773720" cy="993240"/>
          </a:xfrm>
          <a:prstGeom prst="rect">
            <a:avLst/>
          </a:prstGeom>
          <a:noFill/>
          <a:ln w="0">
            <a:noFill/>
          </a:ln>
        </p:spPr>
        <p:txBody>
          <a:bodyPr anchor="ctr">
            <a:noAutofit/>
          </a:bodyPr>
          <a:p>
            <a:pPr>
              <a:lnSpc>
                <a:spcPct val="90000"/>
              </a:lnSpc>
            </a:pPr>
            <a:r>
              <a:rPr b="0" lang="en-US" sz="4400" spc="-1" strike="noStrike">
                <a:solidFill>
                  <a:srgbClr val="000000"/>
                </a:solidFill>
                <a:latin typeface="Calibri Light"/>
              </a:rPr>
              <a:t>Lattice Parameter Calculations</a:t>
            </a:r>
            <a:endParaRPr b="0" lang="en-US" sz="4400" spc="-1" strike="noStrike">
              <a:solidFill>
                <a:srgbClr val="000000"/>
              </a:solidFill>
              <a:latin typeface="Calibri"/>
            </a:endParaRPr>
          </a:p>
        </p:txBody>
      </p:sp>
      <p:sp>
        <p:nvSpPr>
          <p:cNvPr id="191" name="Content Placeholder 2"/>
          <p:cNvSpPr txBox="1"/>
          <p:nvPr/>
        </p:nvSpPr>
        <p:spPr>
          <a:xfrm>
            <a:off x="990720" y="1371600"/>
            <a:ext cx="10426320" cy="3200040"/>
          </a:xfrm>
          <a:prstGeom prst="rect">
            <a:avLst/>
          </a:prstGeom>
          <a:noFill/>
          <a:ln w="0">
            <a:noFill/>
          </a:ln>
        </p:spPr>
        <p:txBody>
          <a:bodyPr>
            <a:noAutofit/>
          </a:bodyPr>
          <a:p>
            <a:pPr marL="228600" indent="-228240">
              <a:lnSpc>
                <a:spcPct val="90000"/>
              </a:lnSpc>
              <a:spcBef>
                <a:spcPts val="1001"/>
              </a:spcBef>
              <a:buClr>
                <a:srgbClr val="000000"/>
              </a:buClr>
              <a:buFont typeface="Arial"/>
              <a:buChar char="•"/>
            </a:pPr>
            <a:r>
              <a:rPr b="0" lang="en-US" sz="2900" spc="-1" strike="noStrike">
                <a:solidFill>
                  <a:srgbClr val="000000"/>
                </a:solidFill>
                <a:latin typeface="Calibri"/>
              </a:rPr>
              <a:t>Local Density Approximation (LDA)</a:t>
            </a:r>
            <a:endParaRPr b="0" lang="en-US" sz="2900" spc="-1" strike="noStrike">
              <a:solidFill>
                <a:srgbClr val="000000"/>
              </a:solidFill>
              <a:latin typeface="Calibri"/>
            </a:endParaRPr>
          </a:p>
        </p:txBody>
      </p:sp>
      <p:graphicFrame>
        <p:nvGraphicFramePr>
          <p:cNvPr id="192" name="Table 2"/>
          <p:cNvGraphicFramePr/>
          <p:nvPr/>
        </p:nvGraphicFramePr>
        <p:xfrm>
          <a:off x="2031840" y="4572000"/>
          <a:ext cx="8127720" cy="741240"/>
        </p:xfrm>
        <a:graphic>
          <a:graphicData uri="http://schemas.openxmlformats.org/drawingml/2006/table">
            <a:tbl>
              <a:tblPr/>
              <a:tblGrid>
                <a:gridCol w="2031840"/>
                <a:gridCol w="2031840"/>
                <a:gridCol w="2031840"/>
                <a:gridCol w="2032200"/>
              </a:tblGrid>
              <a:tr h="370800">
                <a:tc>
                  <a:tcPr marL="91440" marR="91440">
                    <a:lnL w="18720">
                      <a:solidFill>
                        <a:srgbClr val="000000"/>
                      </a:solidFill>
                    </a:lnL>
                    <a:lnR w="12240">
                      <a:solidFill>
                        <a:srgbClr val="000000"/>
                      </a:solidFill>
                    </a:lnR>
                    <a:lnT w="18720">
                      <a:solidFill>
                        <a:srgbClr val="000000"/>
                      </a:solidFill>
                    </a:lnT>
                    <a:lnB w="12240">
                      <a:solidFill>
                        <a:srgbClr val="000000"/>
                      </a:solidFill>
                    </a:lnB>
                    <a:solidFill>
                      <a:srgbClr val="fffaff"/>
                    </a:solidFill>
                  </a:tcPr>
                </a:tc>
                <a:tc>
                  <a:txBody>
                    <a:bodyPr>
                      <a:noAutofit/>
                    </a:bodyPr>
                    <a:p>
                      <a:pPr algn="ctr">
                        <a:lnSpc>
                          <a:spcPct val="100000"/>
                        </a:lnSpc>
                        <a:tabLst>
                          <a:tab algn="l" pos="0"/>
                        </a:tabLst>
                      </a:pPr>
                      <a:r>
                        <a:rPr b="0" lang="en-US" sz="2400" spc="-1" strike="noStrike">
                          <a:solidFill>
                            <a:srgbClr val="000000"/>
                          </a:solidFill>
                          <a:latin typeface="Calibri"/>
                        </a:rPr>
                        <a:t>a (Å)</a:t>
                      </a:r>
                      <a:endParaRPr b="0" lang="en-US" sz="2400" spc="-1" strike="noStrike">
                        <a:latin typeface="Arial"/>
                      </a:endParaRPr>
                    </a:p>
                  </a:txBody>
                  <a:tcPr marL="91440" marR="91440">
                    <a:lnL w="12240">
                      <a:solidFill>
                        <a:srgbClr val="000000"/>
                      </a:solidFill>
                    </a:lnL>
                    <a:lnR w="12240">
                      <a:solidFill>
                        <a:srgbClr val="000000"/>
                      </a:solidFill>
                    </a:lnR>
                    <a:lnT w="18720">
                      <a:solidFill>
                        <a:srgbClr val="000000"/>
                      </a:solidFill>
                    </a:lnT>
                    <a:lnB w="12240">
                      <a:solidFill>
                        <a:srgbClr val="000000"/>
                      </a:solidFill>
                    </a:lnB>
                    <a:solidFill>
                      <a:srgbClr val="fffaff"/>
                    </a:solidFill>
                  </a:tcPr>
                </a:tc>
                <a:tc>
                  <a:txBody>
                    <a:bodyPr>
                      <a:noAutofit/>
                    </a:bodyPr>
                    <a:p>
                      <a:pPr algn="ctr">
                        <a:lnSpc>
                          <a:spcPct val="100000"/>
                        </a:lnSpc>
                      </a:pPr>
                      <a:r>
                        <a:rPr b="0" lang="en-US" sz="2400" spc="-1" strike="noStrike">
                          <a:solidFill>
                            <a:srgbClr val="000000"/>
                          </a:solidFill>
                          <a:latin typeface="Calibri"/>
                        </a:rPr>
                        <a:t>b (Å)</a:t>
                      </a:r>
                      <a:endParaRPr b="0" lang="en-US" sz="2400" spc="-1" strike="noStrike">
                        <a:latin typeface="Arial"/>
                      </a:endParaRPr>
                    </a:p>
                  </a:txBody>
                  <a:tcPr marL="91440" marR="91440">
                    <a:lnL w="12240">
                      <a:solidFill>
                        <a:srgbClr val="000000"/>
                      </a:solidFill>
                    </a:lnL>
                    <a:lnR w="12240">
                      <a:solidFill>
                        <a:srgbClr val="000000"/>
                      </a:solidFill>
                    </a:lnR>
                    <a:lnT w="18720">
                      <a:solidFill>
                        <a:srgbClr val="000000"/>
                      </a:solidFill>
                    </a:lnT>
                    <a:lnB w="12240">
                      <a:solidFill>
                        <a:srgbClr val="000000"/>
                      </a:solidFill>
                    </a:lnB>
                    <a:solidFill>
                      <a:srgbClr val="fffaff"/>
                    </a:solidFill>
                  </a:tcPr>
                </a:tc>
                <a:tc>
                  <a:txBody>
                    <a:bodyPr>
                      <a:noAutofit/>
                    </a:bodyPr>
                    <a:p>
                      <a:pPr algn="ctr">
                        <a:lnSpc>
                          <a:spcPct val="100000"/>
                        </a:lnSpc>
                      </a:pPr>
                      <a:r>
                        <a:rPr b="0" lang="en-US" sz="2400" spc="-1" strike="noStrike">
                          <a:solidFill>
                            <a:srgbClr val="000000"/>
                          </a:solidFill>
                          <a:latin typeface="Calibri"/>
                        </a:rPr>
                        <a:t>c (Å)</a:t>
                      </a:r>
                      <a:endParaRPr b="0" lang="en-US" sz="2400" spc="-1" strike="noStrike">
                        <a:latin typeface="Arial"/>
                      </a:endParaRPr>
                    </a:p>
                  </a:txBody>
                  <a:tcPr marL="91440" marR="91440">
                    <a:lnL w="12240">
                      <a:solidFill>
                        <a:srgbClr val="000000"/>
                      </a:solidFill>
                    </a:lnL>
                    <a:lnR w="18720">
                      <a:solidFill>
                        <a:srgbClr val="000000"/>
                      </a:solidFill>
                    </a:lnR>
                    <a:lnT w="18720">
                      <a:solidFill>
                        <a:srgbClr val="000000"/>
                      </a:solidFill>
                    </a:lnT>
                    <a:lnB w="12240">
                      <a:solidFill>
                        <a:srgbClr val="000000"/>
                      </a:solidFill>
                    </a:lnB>
                    <a:solidFill>
                      <a:srgbClr val="fffaff"/>
                    </a:solidFill>
                  </a:tcPr>
                </a:tc>
              </a:tr>
              <a:tr h="370800">
                <a:tc>
                  <a:txBody>
                    <a:bodyPr>
                      <a:noAutofit/>
                    </a:bodyPr>
                    <a:p>
                      <a:pPr algn="ctr">
                        <a:lnSpc>
                          <a:spcPct val="100000"/>
                        </a:lnSpc>
                      </a:pPr>
                      <a:r>
                        <a:rPr b="0" lang="en-US" sz="2400" spc="-1" strike="noStrike">
                          <a:solidFill>
                            <a:srgbClr val="000000"/>
                          </a:solidFill>
                          <a:latin typeface="Calibri"/>
                        </a:rPr>
                        <a:t>LDA</a:t>
                      </a:r>
                      <a:endParaRPr b="0" lang="en-US" sz="2400" spc="-1" strike="noStrike">
                        <a:latin typeface="Arial"/>
                      </a:endParaRPr>
                    </a:p>
                  </a:txBody>
                  <a:tcPr marL="91440" marR="91440">
                    <a:lnL w="18720">
                      <a:solidFill>
                        <a:srgbClr val="000000"/>
                      </a:solidFill>
                    </a:lnL>
                    <a:lnR w="12240">
                      <a:solidFill>
                        <a:srgbClr val="000000"/>
                      </a:solidFill>
                    </a:lnR>
                    <a:lnT w="12240">
                      <a:solidFill>
                        <a:srgbClr val="000000"/>
                      </a:solidFill>
                    </a:lnT>
                    <a:lnB w="12240">
                      <a:solidFill>
                        <a:srgbClr val="000000"/>
                      </a:solidFill>
                    </a:lnB>
                    <a:solidFill>
                      <a:srgbClr val="fffaff"/>
                    </a:solidFill>
                  </a:tcPr>
                </a:tc>
                <a:tc>
                  <a:txBody>
                    <a:bodyPr>
                      <a:noAutofit/>
                    </a:bodyPr>
                    <a:p>
                      <a:pPr algn="ctr">
                        <a:lnSpc>
                          <a:spcPct val="100000"/>
                        </a:lnSpc>
                      </a:pPr>
                      <a:r>
                        <a:rPr b="0" lang="en-US" sz="2400" spc="-1" strike="noStrike">
                          <a:solidFill>
                            <a:srgbClr val="000000"/>
                          </a:solidFill>
                          <a:latin typeface="Calibri"/>
                        </a:rPr>
                        <a:t>5.746</a:t>
                      </a:r>
                      <a:endParaRPr b="0" lang="en-US" sz="2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aff"/>
                    </a:solidFill>
                  </a:tcPr>
                </a:tc>
                <a:tc>
                  <a:txBody>
                    <a:bodyPr>
                      <a:noAutofit/>
                    </a:bodyPr>
                    <a:p>
                      <a:pPr algn="ctr">
                        <a:lnSpc>
                          <a:spcPct val="100000"/>
                        </a:lnSpc>
                      </a:pPr>
                      <a:r>
                        <a:rPr b="0" lang="en-US" sz="2400" spc="-1" strike="noStrike">
                          <a:solidFill>
                            <a:srgbClr val="000000"/>
                          </a:solidFill>
                          <a:latin typeface="Calibri"/>
                        </a:rPr>
                        <a:t>6.712</a:t>
                      </a:r>
                      <a:endParaRPr b="0" lang="en-US" sz="2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aff"/>
                    </a:solidFill>
                  </a:tcPr>
                </a:tc>
                <a:tc>
                  <a:txBody>
                    <a:bodyPr>
                      <a:noAutofit/>
                    </a:bodyPr>
                    <a:p>
                      <a:pPr algn="ctr">
                        <a:lnSpc>
                          <a:spcPct val="100000"/>
                        </a:lnSpc>
                      </a:pPr>
                      <a:r>
                        <a:rPr b="0" lang="en-US" sz="2400" spc="-1" strike="noStrike">
                          <a:solidFill>
                            <a:srgbClr val="000000"/>
                          </a:solidFill>
                          <a:latin typeface="Calibri"/>
                        </a:rPr>
                        <a:t>5.313</a:t>
                      </a:r>
                      <a:endParaRPr b="0" lang="en-US" sz="2400" spc="-1" strike="noStrike">
                        <a:latin typeface="Arial"/>
                      </a:endParaRPr>
                    </a:p>
                  </a:txBody>
                  <a:tcPr marL="91440" marR="91440">
                    <a:lnL w="12240">
                      <a:solidFill>
                        <a:srgbClr val="000000"/>
                      </a:solidFill>
                    </a:lnL>
                    <a:lnR w="18720">
                      <a:solidFill>
                        <a:srgbClr val="000000"/>
                      </a:solidFill>
                    </a:lnR>
                    <a:lnT w="12240">
                      <a:solidFill>
                        <a:srgbClr val="000000"/>
                      </a:solidFill>
                    </a:lnT>
                    <a:lnB w="12240">
                      <a:solidFill>
                        <a:srgbClr val="000000"/>
                      </a:solidFill>
                    </a:lnB>
                    <a:solidFill>
                      <a:srgbClr val="fffaff"/>
                    </a:solidFill>
                  </a:tcPr>
                </a:tc>
              </a:tr>
            </a:tbl>
          </a:graphicData>
        </a:graphic>
      </p:graphicFrame>
      <p:sp>
        <p:nvSpPr>
          <p:cNvPr id="193" name="TextBox 5"/>
          <p:cNvSpPr/>
          <p:nvPr/>
        </p:nvSpPr>
        <p:spPr>
          <a:xfrm>
            <a:off x="0" y="6581160"/>
            <a:ext cx="12191760" cy="3063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250" spc="-1" strike="noStrike">
                <a:solidFill>
                  <a:srgbClr val="000000"/>
                </a:solidFill>
                <a:latin typeface="Calibri"/>
              </a:rPr>
              <a:t>A. P. Jaroenjittichai and W. R. L. Lambrecht, “Electronic band structure of MgSnN</a:t>
            </a:r>
            <a:r>
              <a:rPr b="0" lang="en-US" sz="1250" spc="-1" strike="noStrike" baseline="-25000">
                <a:solidFill>
                  <a:srgbClr val="000000"/>
                </a:solidFill>
                <a:latin typeface="Calibri"/>
              </a:rPr>
              <a:t>2</a:t>
            </a:r>
            <a:r>
              <a:rPr b="0" lang="en-US" sz="1250" spc="-1" strike="noStrike">
                <a:solidFill>
                  <a:srgbClr val="000000"/>
                </a:solidFill>
                <a:latin typeface="Calibri"/>
              </a:rPr>
              <a:t> compounds in the quasiparticle-self-consistent GW approximation,” Phys Rev B, vol. 94, no. 12, 2016.</a:t>
            </a:r>
            <a:endParaRPr b="0" lang="en-US" sz="125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Title 1"/>
          <p:cNvSpPr txBox="1"/>
          <p:nvPr/>
        </p:nvSpPr>
        <p:spPr>
          <a:xfrm>
            <a:off x="838080" y="378000"/>
            <a:ext cx="10773720" cy="993240"/>
          </a:xfrm>
          <a:prstGeom prst="rect">
            <a:avLst/>
          </a:prstGeom>
          <a:noFill/>
          <a:ln w="0">
            <a:noFill/>
          </a:ln>
        </p:spPr>
        <p:txBody>
          <a:bodyPr anchor="ctr">
            <a:noAutofit/>
          </a:bodyPr>
          <a:p>
            <a:pPr>
              <a:lnSpc>
                <a:spcPct val="90000"/>
              </a:lnSpc>
            </a:pPr>
            <a:r>
              <a:rPr b="0" lang="en-US" sz="4400" spc="-1" strike="noStrike">
                <a:solidFill>
                  <a:srgbClr val="000000"/>
                </a:solidFill>
                <a:latin typeface="Calibri Light"/>
              </a:rPr>
              <a:t>Lattice Parameter Calculations</a:t>
            </a:r>
            <a:endParaRPr b="0" lang="en-US" sz="4400" spc="-1" strike="noStrike">
              <a:solidFill>
                <a:srgbClr val="000000"/>
              </a:solidFill>
              <a:latin typeface="Calibri"/>
            </a:endParaRPr>
          </a:p>
        </p:txBody>
      </p:sp>
      <p:sp>
        <p:nvSpPr>
          <p:cNvPr id="195" name="Content Placeholder 2"/>
          <p:cNvSpPr txBox="1"/>
          <p:nvPr/>
        </p:nvSpPr>
        <p:spPr>
          <a:xfrm>
            <a:off x="990720" y="1371600"/>
            <a:ext cx="10426320" cy="3200040"/>
          </a:xfrm>
          <a:prstGeom prst="rect">
            <a:avLst/>
          </a:prstGeom>
          <a:noFill/>
          <a:ln w="0">
            <a:noFill/>
          </a:ln>
        </p:spPr>
        <p:txBody>
          <a:bodyPr>
            <a:noAutofit/>
          </a:bodyPr>
          <a:p>
            <a:pPr marL="228600" indent="-228240">
              <a:lnSpc>
                <a:spcPct val="90000"/>
              </a:lnSpc>
              <a:spcBef>
                <a:spcPts val="1001"/>
              </a:spcBef>
              <a:buClr>
                <a:srgbClr val="000000"/>
              </a:buClr>
              <a:buFont typeface="Arial"/>
              <a:buChar char="•"/>
            </a:pPr>
            <a:r>
              <a:rPr b="0" lang="en-US" sz="2900" spc="-1" strike="noStrike">
                <a:solidFill>
                  <a:srgbClr val="000000"/>
                </a:solidFill>
                <a:latin typeface="Calibri"/>
              </a:rPr>
              <a:t>Local Density Approximation (LDA)</a:t>
            </a:r>
            <a:endParaRPr b="0" lang="en-US" sz="29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Generalized Gradient</a:t>
            </a:r>
            <a:r>
              <a:rPr b="0" lang="en-US" sz="2900" spc="-1" strike="noStrike">
                <a:solidFill>
                  <a:srgbClr val="000000"/>
                </a:solidFill>
                <a:latin typeface="Calibri"/>
              </a:rPr>
              <a:t> Approximation (GGA)</a:t>
            </a:r>
            <a:endParaRPr b="0" lang="en-US" sz="2900" spc="-1" strike="noStrike">
              <a:solidFill>
                <a:srgbClr val="000000"/>
              </a:solidFill>
              <a:latin typeface="Calibri"/>
            </a:endParaRPr>
          </a:p>
        </p:txBody>
      </p:sp>
      <p:graphicFrame>
        <p:nvGraphicFramePr>
          <p:cNvPr id="196" name="Table 2"/>
          <p:cNvGraphicFramePr/>
          <p:nvPr/>
        </p:nvGraphicFramePr>
        <p:xfrm>
          <a:off x="2031840" y="4572000"/>
          <a:ext cx="8127720" cy="1112040"/>
        </p:xfrm>
        <a:graphic>
          <a:graphicData uri="http://schemas.openxmlformats.org/drawingml/2006/table">
            <a:tbl>
              <a:tblPr/>
              <a:tblGrid>
                <a:gridCol w="2031840"/>
                <a:gridCol w="2031840"/>
                <a:gridCol w="2031840"/>
                <a:gridCol w="2032200"/>
              </a:tblGrid>
              <a:tr h="370800">
                <a:tc>
                  <a:tcPr marL="91440" marR="91440">
                    <a:lnL w="18720">
                      <a:solidFill>
                        <a:srgbClr val="000000"/>
                      </a:solidFill>
                    </a:lnL>
                    <a:lnR w="12240">
                      <a:solidFill>
                        <a:srgbClr val="000000"/>
                      </a:solidFill>
                    </a:lnR>
                    <a:lnT w="18720">
                      <a:solidFill>
                        <a:srgbClr val="000000"/>
                      </a:solidFill>
                    </a:lnT>
                    <a:lnB w="12240">
                      <a:solidFill>
                        <a:srgbClr val="000000"/>
                      </a:solidFill>
                    </a:lnB>
                    <a:solidFill>
                      <a:srgbClr val="fffaff"/>
                    </a:solidFill>
                  </a:tcPr>
                </a:tc>
                <a:tc>
                  <a:txBody>
                    <a:bodyPr>
                      <a:noAutofit/>
                    </a:bodyPr>
                    <a:p>
                      <a:pPr algn="ctr">
                        <a:lnSpc>
                          <a:spcPct val="100000"/>
                        </a:lnSpc>
                        <a:tabLst>
                          <a:tab algn="l" pos="0"/>
                        </a:tabLst>
                      </a:pPr>
                      <a:r>
                        <a:rPr b="0" lang="en-US" sz="2400" spc="-1" strike="noStrike">
                          <a:solidFill>
                            <a:srgbClr val="000000"/>
                          </a:solidFill>
                          <a:latin typeface="Calibri"/>
                        </a:rPr>
                        <a:t>a (Å)</a:t>
                      </a:r>
                      <a:endParaRPr b="0" lang="en-US" sz="2400" spc="-1" strike="noStrike">
                        <a:latin typeface="Arial"/>
                      </a:endParaRPr>
                    </a:p>
                  </a:txBody>
                  <a:tcPr marL="91440" marR="91440">
                    <a:lnL w="12240">
                      <a:solidFill>
                        <a:srgbClr val="000000"/>
                      </a:solidFill>
                    </a:lnL>
                    <a:lnR w="12240">
                      <a:solidFill>
                        <a:srgbClr val="000000"/>
                      </a:solidFill>
                    </a:lnR>
                    <a:lnT w="18720">
                      <a:solidFill>
                        <a:srgbClr val="000000"/>
                      </a:solidFill>
                    </a:lnT>
                    <a:lnB w="12240">
                      <a:solidFill>
                        <a:srgbClr val="000000"/>
                      </a:solidFill>
                    </a:lnB>
                    <a:solidFill>
                      <a:srgbClr val="fffaff"/>
                    </a:solidFill>
                  </a:tcPr>
                </a:tc>
                <a:tc>
                  <a:txBody>
                    <a:bodyPr>
                      <a:noAutofit/>
                    </a:bodyPr>
                    <a:p>
                      <a:pPr algn="ctr">
                        <a:lnSpc>
                          <a:spcPct val="100000"/>
                        </a:lnSpc>
                      </a:pPr>
                      <a:r>
                        <a:rPr b="0" lang="en-US" sz="2400" spc="-1" strike="noStrike">
                          <a:solidFill>
                            <a:srgbClr val="000000"/>
                          </a:solidFill>
                          <a:latin typeface="Calibri"/>
                        </a:rPr>
                        <a:t>b (Å)</a:t>
                      </a:r>
                      <a:endParaRPr b="0" lang="en-US" sz="2400" spc="-1" strike="noStrike">
                        <a:latin typeface="Arial"/>
                      </a:endParaRPr>
                    </a:p>
                  </a:txBody>
                  <a:tcPr marL="91440" marR="91440">
                    <a:lnL w="12240">
                      <a:solidFill>
                        <a:srgbClr val="000000"/>
                      </a:solidFill>
                    </a:lnL>
                    <a:lnR w="12240">
                      <a:solidFill>
                        <a:srgbClr val="000000"/>
                      </a:solidFill>
                    </a:lnR>
                    <a:lnT w="18720">
                      <a:solidFill>
                        <a:srgbClr val="000000"/>
                      </a:solidFill>
                    </a:lnT>
                    <a:lnB w="12240">
                      <a:solidFill>
                        <a:srgbClr val="000000"/>
                      </a:solidFill>
                    </a:lnB>
                    <a:solidFill>
                      <a:srgbClr val="fffaff"/>
                    </a:solidFill>
                  </a:tcPr>
                </a:tc>
                <a:tc>
                  <a:txBody>
                    <a:bodyPr>
                      <a:noAutofit/>
                    </a:bodyPr>
                    <a:p>
                      <a:pPr algn="ctr">
                        <a:lnSpc>
                          <a:spcPct val="100000"/>
                        </a:lnSpc>
                      </a:pPr>
                      <a:r>
                        <a:rPr b="0" lang="en-US" sz="2400" spc="-1" strike="noStrike">
                          <a:solidFill>
                            <a:srgbClr val="000000"/>
                          </a:solidFill>
                          <a:latin typeface="Calibri"/>
                        </a:rPr>
                        <a:t>c (Å)</a:t>
                      </a:r>
                      <a:endParaRPr b="0" lang="en-US" sz="2400" spc="-1" strike="noStrike">
                        <a:latin typeface="Arial"/>
                      </a:endParaRPr>
                    </a:p>
                  </a:txBody>
                  <a:tcPr marL="91440" marR="91440">
                    <a:lnL w="12240">
                      <a:solidFill>
                        <a:srgbClr val="000000"/>
                      </a:solidFill>
                    </a:lnL>
                    <a:lnR w="18720">
                      <a:solidFill>
                        <a:srgbClr val="000000"/>
                      </a:solidFill>
                    </a:lnR>
                    <a:lnT w="18720">
                      <a:solidFill>
                        <a:srgbClr val="000000"/>
                      </a:solidFill>
                    </a:lnT>
                    <a:lnB w="12240">
                      <a:solidFill>
                        <a:srgbClr val="000000"/>
                      </a:solidFill>
                    </a:lnB>
                    <a:solidFill>
                      <a:srgbClr val="fffaff"/>
                    </a:solidFill>
                  </a:tcPr>
                </a:tc>
              </a:tr>
              <a:tr h="370800">
                <a:tc>
                  <a:txBody>
                    <a:bodyPr>
                      <a:noAutofit/>
                    </a:bodyPr>
                    <a:p>
                      <a:pPr algn="ctr">
                        <a:lnSpc>
                          <a:spcPct val="100000"/>
                        </a:lnSpc>
                      </a:pPr>
                      <a:r>
                        <a:rPr b="0" lang="en-US" sz="2400" spc="-1" strike="noStrike">
                          <a:solidFill>
                            <a:srgbClr val="000000"/>
                          </a:solidFill>
                          <a:latin typeface="Calibri"/>
                        </a:rPr>
                        <a:t>LDA</a:t>
                      </a:r>
                      <a:endParaRPr b="0" lang="en-US" sz="2400" spc="-1" strike="noStrike">
                        <a:latin typeface="Arial"/>
                      </a:endParaRPr>
                    </a:p>
                  </a:txBody>
                  <a:tcPr marL="91440" marR="91440">
                    <a:lnL w="18720">
                      <a:solidFill>
                        <a:srgbClr val="000000"/>
                      </a:solidFill>
                    </a:lnL>
                    <a:lnR w="12240">
                      <a:solidFill>
                        <a:srgbClr val="000000"/>
                      </a:solidFill>
                    </a:lnR>
                    <a:lnT w="12240">
                      <a:solidFill>
                        <a:srgbClr val="000000"/>
                      </a:solidFill>
                    </a:lnT>
                    <a:lnB w="12240">
                      <a:solidFill>
                        <a:srgbClr val="000000"/>
                      </a:solidFill>
                    </a:lnB>
                    <a:solidFill>
                      <a:srgbClr val="fffaff"/>
                    </a:solidFill>
                  </a:tcPr>
                </a:tc>
                <a:tc>
                  <a:txBody>
                    <a:bodyPr>
                      <a:noAutofit/>
                    </a:bodyPr>
                    <a:p>
                      <a:pPr algn="ctr">
                        <a:lnSpc>
                          <a:spcPct val="100000"/>
                        </a:lnSpc>
                      </a:pPr>
                      <a:r>
                        <a:rPr b="0" lang="en-US" sz="2400" spc="-1" strike="noStrike">
                          <a:solidFill>
                            <a:srgbClr val="000000"/>
                          </a:solidFill>
                          <a:latin typeface="Calibri"/>
                        </a:rPr>
                        <a:t>5.746</a:t>
                      </a:r>
                      <a:endParaRPr b="0" lang="en-US" sz="2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aff"/>
                    </a:solidFill>
                  </a:tcPr>
                </a:tc>
                <a:tc>
                  <a:txBody>
                    <a:bodyPr>
                      <a:noAutofit/>
                    </a:bodyPr>
                    <a:p>
                      <a:pPr algn="ctr">
                        <a:lnSpc>
                          <a:spcPct val="100000"/>
                        </a:lnSpc>
                      </a:pPr>
                      <a:r>
                        <a:rPr b="0" lang="en-US" sz="2400" spc="-1" strike="noStrike">
                          <a:solidFill>
                            <a:srgbClr val="000000"/>
                          </a:solidFill>
                          <a:latin typeface="Calibri"/>
                        </a:rPr>
                        <a:t>6.712</a:t>
                      </a:r>
                      <a:endParaRPr b="0" lang="en-US" sz="2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aff"/>
                    </a:solidFill>
                  </a:tcPr>
                </a:tc>
                <a:tc>
                  <a:txBody>
                    <a:bodyPr>
                      <a:noAutofit/>
                    </a:bodyPr>
                    <a:p>
                      <a:pPr algn="ctr">
                        <a:lnSpc>
                          <a:spcPct val="100000"/>
                        </a:lnSpc>
                      </a:pPr>
                      <a:r>
                        <a:rPr b="0" lang="en-US" sz="2400" spc="-1" strike="noStrike">
                          <a:solidFill>
                            <a:srgbClr val="000000"/>
                          </a:solidFill>
                          <a:latin typeface="Calibri"/>
                        </a:rPr>
                        <a:t>5.313</a:t>
                      </a:r>
                      <a:endParaRPr b="0" lang="en-US" sz="2400" spc="-1" strike="noStrike">
                        <a:latin typeface="Arial"/>
                      </a:endParaRPr>
                    </a:p>
                  </a:txBody>
                  <a:tcPr marL="91440" marR="91440">
                    <a:lnL w="12240">
                      <a:solidFill>
                        <a:srgbClr val="000000"/>
                      </a:solidFill>
                    </a:lnL>
                    <a:lnR w="18720">
                      <a:solidFill>
                        <a:srgbClr val="000000"/>
                      </a:solidFill>
                    </a:lnR>
                    <a:lnT w="12240">
                      <a:solidFill>
                        <a:srgbClr val="000000"/>
                      </a:solidFill>
                    </a:lnT>
                    <a:lnB w="12240">
                      <a:solidFill>
                        <a:srgbClr val="000000"/>
                      </a:solidFill>
                    </a:lnB>
                    <a:solidFill>
                      <a:srgbClr val="fffaff"/>
                    </a:solidFill>
                  </a:tcPr>
                </a:tc>
              </a:tr>
              <a:tr h="370800">
                <a:tc>
                  <a:txBody>
                    <a:bodyPr>
                      <a:noAutofit/>
                    </a:bodyPr>
                    <a:p>
                      <a:pPr algn="ctr">
                        <a:lnSpc>
                          <a:spcPct val="100000"/>
                        </a:lnSpc>
                      </a:pPr>
                      <a:r>
                        <a:rPr b="0" lang="en-US" sz="2400" spc="-1" strike="noStrike">
                          <a:solidFill>
                            <a:srgbClr val="000000"/>
                          </a:solidFill>
                          <a:latin typeface="Calibri"/>
                        </a:rPr>
                        <a:t>GGA</a:t>
                      </a:r>
                      <a:endParaRPr b="0" lang="en-US" sz="2400" spc="-1" strike="noStrike">
                        <a:latin typeface="Arial"/>
                      </a:endParaRPr>
                    </a:p>
                  </a:txBody>
                  <a:tcPr marL="91440" marR="91440">
                    <a:lnL w="18720">
                      <a:solidFill>
                        <a:srgbClr val="000000"/>
                      </a:solidFill>
                    </a:lnL>
                    <a:lnR w="12240">
                      <a:solidFill>
                        <a:srgbClr val="000000"/>
                      </a:solidFill>
                    </a:lnR>
                    <a:lnT w="12240">
                      <a:solidFill>
                        <a:srgbClr val="000000"/>
                      </a:solidFill>
                    </a:lnT>
                    <a:lnB w="12240">
                      <a:solidFill>
                        <a:srgbClr val="000000"/>
                      </a:solidFill>
                    </a:lnB>
                    <a:solidFill>
                      <a:srgbClr val="fffaff"/>
                    </a:solidFill>
                  </a:tcPr>
                </a:tc>
                <a:tc>
                  <a:txBody>
                    <a:bodyPr>
                      <a:noAutofit/>
                    </a:bodyPr>
                    <a:p>
                      <a:pPr algn="ctr">
                        <a:lnSpc>
                          <a:spcPct val="100000"/>
                        </a:lnSpc>
                      </a:pPr>
                      <a:r>
                        <a:rPr b="0" lang="en-US" sz="2400" spc="-1" strike="noStrike">
                          <a:solidFill>
                            <a:srgbClr val="000000"/>
                          </a:solidFill>
                          <a:latin typeface="Calibri"/>
                        </a:rPr>
                        <a:t>5.932</a:t>
                      </a:r>
                      <a:endParaRPr b="0" lang="en-US" sz="2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aff"/>
                    </a:solidFill>
                  </a:tcPr>
                </a:tc>
                <a:tc>
                  <a:txBody>
                    <a:bodyPr>
                      <a:noAutofit/>
                    </a:bodyPr>
                    <a:p>
                      <a:pPr algn="ctr">
                        <a:lnSpc>
                          <a:spcPct val="100000"/>
                        </a:lnSpc>
                      </a:pPr>
                      <a:r>
                        <a:rPr b="0" lang="en-US" sz="2400" spc="-1" strike="noStrike">
                          <a:solidFill>
                            <a:srgbClr val="000000"/>
                          </a:solidFill>
                          <a:latin typeface="Calibri"/>
                        </a:rPr>
                        <a:t>6.905</a:t>
                      </a:r>
                      <a:endParaRPr b="0" lang="en-US" sz="2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aff"/>
                    </a:solidFill>
                  </a:tcPr>
                </a:tc>
                <a:tc>
                  <a:txBody>
                    <a:bodyPr>
                      <a:noAutofit/>
                    </a:bodyPr>
                    <a:p>
                      <a:pPr algn="ctr">
                        <a:lnSpc>
                          <a:spcPct val="100000"/>
                        </a:lnSpc>
                      </a:pPr>
                      <a:r>
                        <a:rPr b="0" lang="en-US" sz="2400" spc="-1" strike="noStrike">
                          <a:solidFill>
                            <a:srgbClr val="000000"/>
                          </a:solidFill>
                          <a:latin typeface="Calibri"/>
                        </a:rPr>
                        <a:t>5.499</a:t>
                      </a:r>
                      <a:endParaRPr b="0" lang="en-US" sz="2400" spc="-1" strike="noStrike">
                        <a:latin typeface="Arial"/>
                      </a:endParaRPr>
                    </a:p>
                  </a:txBody>
                  <a:tcPr marL="91440" marR="91440">
                    <a:lnL w="12240">
                      <a:solidFill>
                        <a:srgbClr val="000000"/>
                      </a:solidFill>
                    </a:lnL>
                    <a:lnR w="18720">
                      <a:solidFill>
                        <a:srgbClr val="000000"/>
                      </a:solidFill>
                    </a:lnR>
                    <a:lnT w="12240">
                      <a:solidFill>
                        <a:srgbClr val="000000"/>
                      </a:solidFill>
                    </a:lnT>
                    <a:lnB w="12240">
                      <a:solidFill>
                        <a:srgbClr val="000000"/>
                      </a:solidFill>
                    </a:lnB>
                    <a:solidFill>
                      <a:srgbClr val="fffaff"/>
                    </a:solidFill>
                  </a:tcPr>
                </a:tc>
              </a:tr>
            </a:tbl>
          </a:graphicData>
        </a:graphic>
      </p:graphicFrame>
      <p:sp>
        <p:nvSpPr>
          <p:cNvPr id="197" name="TextBox 5"/>
          <p:cNvSpPr/>
          <p:nvPr/>
        </p:nvSpPr>
        <p:spPr>
          <a:xfrm>
            <a:off x="0" y="6581160"/>
            <a:ext cx="12191760" cy="3063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250" spc="-1" strike="noStrike">
                <a:solidFill>
                  <a:srgbClr val="000000"/>
                </a:solidFill>
                <a:latin typeface="Calibri"/>
              </a:rPr>
              <a:t>A. P. Jaroenjittichai and W. R. L. Lambrecht, “Electronic band structure of MgSnN</a:t>
            </a:r>
            <a:r>
              <a:rPr b="0" lang="en-US" sz="1250" spc="-1" strike="noStrike" baseline="-25000">
                <a:solidFill>
                  <a:srgbClr val="000000"/>
                </a:solidFill>
                <a:latin typeface="Calibri"/>
              </a:rPr>
              <a:t>2</a:t>
            </a:r>
            <a:r>
              <a:rPr b="0" lang="en-US" sz="1250" spc="-1" strike="noStrike">
                <a:solidFill>
                  <a:srgbClr val="000000"/>
                </a:solidFill>
                <a:latin typeface="Calibri"/>
              </a:rPr>
              <a:t> compounds in the quasiparticle-self-consistent GW approximation,” Phys Rev B, vol. 94, no. 12, 2016.</a:t>
            </a:r>
            <a:endParaRPr b="0" lang="en-US" sz="125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Title 1"/>
          <p:cNvSpPr txBox="1"/>
          <p:nvPr/>
        </p:nvSpPr>
        <p:spPr>
          <a:xfrm>
            <a:off x="838080" y="378000"/>
            <a:ext cx="10773720" cy="993240"/>
          </a:xfrm>
          <a:prstGeom prst="rect">
            <a:avLst/>
          </a:prstGeom>
          <a:noFill/>
          <a:ln w="0">
            <a:noFill/>
          </a:ln>
        </p:spPr>
        <p:txBody>
          <a:bodyPr anchor="ctr">
            <a:noAutofit/>
          </a:bodyPr>
          <a:p>
            <a:pPr>
              <a:lnSpc>
                <a:spcPct val="90000"/>
              </a:lnSpc>
            </a:pPr>
            <a:r>
              <a:rPr b="0" lang="en-US" sz="4400" spc="-1" strike="noStrike">
                <a:solidFill>
                  <a:srgbClr val="000000"/>
                </a:solidFill>
                <a:latin typeface="Calibri Light"/>
              </a:rPr>
              <a:t>Lattice Parameter Calculations</a:t>
            </a:r>
            <a:endParaRPr b="0" lang="en-US" sz="4400" spc="-1" strike="noStrike">
              <a:solidFill>
                <a:srgbClr val="000000"/>
              </a:solidFill>
              <a:latin typeface="Calibri"/>
            </a:endParaRPr>
          </a:p>
        </p:txBody>
      </p:sp>
      <p:sp>
        <p:nvSpPr>
          <p:cNvPr id="199" name="Content Placeholder 2"/>
          <p:cNvSpPr txBox="1"/>
          <p:nvPr/>
        </p:nvSpPr>
        <p:spPr>
          <a:xfrm>
            <a:off x="990720" y="1371600"/>
            <a:ext cx="10426320" cy="3200040"/>
          </a:xfrm>
          <a:prstGeom prst="rect">
            <a:avLst/>
          </a:prstGeom>
          <a:noFill/>
          <a:ln w="0">
            <a:noFill/>
          </a:ln>
        </p:spPr>
        <p:txBody>
          <a:bodyPr>
            <a:noAutofit/>
          </a:bodyPr>
          <a:p>
            <a:pPr marL="228600" indent="-228240">
              <a:lnSpc>
                <a:spcPct val="90000"/>
              </a:lnSpc>
              <a:spcBef>
                <a:spcPts val="1001"/>
              </a:spcBef>
              <a:buClr>
                <a:srgbClr val="000000"/>
              </a:buClr>
              <a:buFont typeface="Arial"/>
              <a:buChar char="•"/>
            </a:pPr>
            <a:r>
              <a:rPr b="0" lang="en-US" sz="2900" spc="-1" strike="noStrike">
                <a:solidFill>
                  <a:srgbClr val="000000"/>
                </a:solidFill>
                <a:latin typeface="Calibri"/>
              </a:rPr>
              <a:t>Local Density Approximation (LDA)</a:t>
            </a:r>
            <a:endParaRPr b="0" lang="en-US" sz="29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Generalized Gradient</a:t>
            </a:r>
            <a:r>
              <a:rPr b="0" lang="en-US" sz="2900" spc="-1" strike="noStrike">
                <a:solidFill>
                  <a:srgbClr val="000000"/>
                </a:solidFill>
                <a:latin typeface="Calibri"/>
              </a:rPr>
              <a:t> Approximation (GGA)</a:t>
            </a:r>
            <a:endParaRPr b="0" lang="en-US" sz="29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Experimentally measured lattice constants obtained from XRD results</a:t>
            </a:r>
            <a:endParaRPr b="0" lang="en-US" sz="2800" spc="-1" strike="noStrike">
              <a:solidFill>
                <a:srgbClr val="000000"/>
              </a:solidFill>
              <a:latin typeface="Calibri"/>
            </a:endParaRPr>
          </a:p>
        </p:txBody>
      </p:sp>
      <p:graphicFrame>
        <p:nvGraphicFramePr>
          <p:cNvPr id="200" name="Table 2"/>
          <p:cNvGraphicFramePr/>
          <p:nvPr/>
        </p:nvGraphicFramePr>
        <p:xfrm>
          <a:off x="2031840" y="4572000"/>
          <a:ext cx="8127720" cy="1482840"/>
        </p:xfrm>
        <a:graphic>
          <a:graphicData uri="http://schemas.openxmlformats.org/drawingml/2006/table">
            <a:tbl>
              <a:tblPr/>
              <a:tblGrid>
                <a:gridCol w="2031840"/>
                <a:gridCol w="2031840"/>
                <a:gridCol w="2031840"/>
                <a:gridCol w="2032200"/>
              </a:tblGrid>
              <a:tr h="370800">
                <a:tc>
                  <a:tcPr marL="91440" marR="91440">
                    <a:lnL w="18720">
                      <a:solidFill>
                        <a:srgbClr val="000000"/>
                      </a:solidFill>
                    </a:lnL>
                    <a:lnR w="12240">
                      <a:solidFill>
                        <a:srgbClr val="000000"/>
                      </a:solidFill>
                    </a:lnR>
                    <a:lnT w="18720">
                      <a:solidFill>
                        <a:srgbClr val="000000"/>
                      </a:solidFill>
                    </a:lnT>
                    <a:lnB w="12240">
                      <a:solidFill>
                        <a:srgbClr val="000000"/>
                      </a:solidFill>
                    </a:lnB>
                    <a:solidFill>
                      <a:srgbClr val="fffaff"/>
                    </a:solidFill>
                  </a:tcPr>
                </a:tc>
                <a:tc>
                  <a:txBody>
                    <a:bodyPr>
                      <a:noAutofit/>
                    </a:bodyPr>
                    <a:p>
                      <a:pPr algn="ctr">
                        <a:lnSpc>
                          <a:spcPct val="100000"/>
                        </a:lnSpc>
                        <a:tabLst>
                          <a:tab algn="l" pos="0"/>
                        </a:tabLst>
                      </a:pPr>
                      <a:r>
                        <a:rPr b="0" lang="en-US" sz="2400" spc="-1" strike="noStrike">
                          <a:solidFill>
                            <a:srgbClr val="000000"/>
                          </a:solidFill>
                          <a:latin typeface="Calibri"/>
                        </a:rPr>
                        <a:t>a (Å)</a:t>
                      </a:r>
                      <a:endParaRPr b="0" lang="en-US" sz="2400" spc="-1" strike="noStrike">
                        <a:latin typeface="Arial"/>
                      </a:endParaRPr>
                    </a:p>
                  </a:txBody>
                  <a:tcPr marL="91440" marR="91440">
                    <a:lnL w="12240">
                      <a:solidFill>
                        <a:srgbClr val="000000"/>
                      </a:solidFill>
                    </a:lnL>
                    <a:lnR w="12240">
                      <a:solidFill>
                        <a:srgbClr val="000000"/>
                      </a:solidFill>
                    </a:lnR>
                    <a:lnT w="18720">
                      <a:solidFill>
                        <a:srgbClr val="000000"/>
                      </a:solidFill>
                    </a:lnT>
                    <a:lnB w="12240">
                      <a:solidFill>
                        <a:srgbClr val="000000"/>
                      </a:solidFill>
                    </a:lnB>
                    <a:solidFill>
                      <a:srgbClr val="fffaff"/>
                    </a:solidFill>
                  </a:tcPr>
                </a:tc>
                <a:tc>
                  <a:txBody>
                    <a:bodyPr>
                      <a:noAutofit/>
                    </a:bodyPr>
                    <a:p>
                      <a:pPr algn="ctr">
                        <a:lnSpc>
                          <a:spcPct val="100000"/>
                        </a:lnSpc>
                      </a:pPr>
                      <a:r>
                        <a:rPr b="0" lang="en-US" sz="2400" spc="-1" strike="noStrike">
                          <a:solidFill>
                            <a:srgbClr val="000000"/>
                          </a:solidFill>
                          <a:latin typeface="Calibri"/>
                        </a:rPr>
                        <a:t>b (Å)</a:t>
                      </a:r>
                      <a:endParaRPr b="0" lang="en-US" sz="2400" spc="-1" strike="noStrike">
                        <a:latin typeface="Arial"/>
                      </a:endParaRPr>
                    </a:p>
                  </a:txBody>
                  <a:tcPr marL="91440" marR="91440">
                    <a:lnL w="12240">
                      <a:solidFill>
                        <a:srgbClr val="000000"/>
                      </a:solidFill>
                    </a:lnL>
                    <a:lnR w="12240">
                      <a:solidFill>
                        <a:srgbClr val="000000"/>
                      </a:solidFill>
                    </a:lnR>
                    <a:lnT w="18720">
                      <a:solidFill>
                        <a:srgbClr val="000000"/>
                      </a:solidFill>
                    </a:lnT>
                    <a:lnB w="12240">
                      <a:solidFill>
                        <a:srgbClr val="000000"/>
                      </a:solidFill>
                    </a:lnB>
                    <a:solidFill>
                      <a:srgbClr val="fffaff"/>
                    </a:solidFill>
                  </a:tcPr>
                </a:tc>
                <a:tc>
                  <a:txBody>
                    <a:bodyPr>
                      <a:noAutofit/>
                    </a:bodyPr>
                    <a:p>
                      <a:pPr algn="ctr">
                        <a:lnSpc>
                          <a:spcPct val="100000"/>
                        </a:lnSpc>
                      </a:pPr>
                      <a:r>
                        <a:rPr b="0" lang="en-US" sz="2400" spc="-1" strike="noStrike">
                          <a:solidFill>
                            <a:srgbClr val="000000"/>
                          </a:solidFill>
                          <a:latin typeface="Calibri"/>
                        </a:rPr>
                        <a:t>c (Å)</a:t>
                      </a:r>
                      <a:endParaRPr b="0" lang="en-US" sz="2400" spc="-1" strike="noStrike">
                        <a:latin typeface="Arial"/>
                      </a:endParaRPr>
                    </a:p>
                  </a:txBody>
                  <a:tcPr marL="91440" marR="91440">
                    <a:lnL w="12240">
                      <a:solidFill>
                        <a:srgbClr val="000000"/>
                      </a:solidFill>
                    </a:lnL>
                    <a:lnR w="18720">
                      <a:solidFill>
                        <a:srgbClr val="000000"/>
                      </a:solidFill>
                    </a:lnR>
                    <a:lnT w="18720">
                      <a:solidFill>
                        <a:srgbClr val="000000"/>
                      </a:solidFill>
                    </a:lnT>
                    <a:lnB w="12240">
                      <a:solidFill>
                        <a:srgbClr val="000000"/>
                      </a:solidFill>
                    </a:lnB>
                    <a:solidFill>
                      <a:srgbClr val="fffaff"/>
                    </a:solidFill>
                  </a:tcPr>
                </a:tc>
              </a:tr>
              <a:tr h="370800">
                <a:tc>
                  <a:txBody>
                    <a:bodyPr>
                      <a:noAutofit/>
                    </a:bodyPr>
                    <a:p>
                      <a:pPr algn="ctr">
                        <a:lnSpc>
                          <a:spcPct val="100000"/>
                        </a:lnSpc>
                      </a:pPr>
                      <a:r>
                        <a:rPr b="0" lang="en-US" sz="2400" spc="-1" strike="noStrike">
                          <a:solidFill>
                            <a:srgbClr val="000000"/>
                          </a:solidFill>
                          <a:latin typeface="Calibri"/>
                        </a:rPr>
                        <a:t>LDA</a:t>
                      </a:r>
                      <a:endParaRPr b="0" lang="en-US" sz="2400" spc="-1" strike="noStrike">
                        <a:latin typeface="Arial"/>
                      </a:endParaRPr>
                    </a:p>
                  </a:txBody>
                  <a:tcPr marL="91440" marR="91440">
                    <a:lnL w="18720">
                      <a:solidFill>
                        <a:srgbClr val="000000"/>
                      </a:solidFill>
                    </a:lnL>
                    <a:lnR w="12240">
                      <a:solidFill>
                        <a:srgbClr val="000000"/>
                      </a:solidFill>
                    </a:lnR>
                    <a:lnT w="12240">
                      <a:solidFill>
                        <a:srgbClr val="000000"/>
                      </a:solidFill>
                    </a:lnT>
                    <a:lnB w="12240">
                      <a:solidFill>
                        <a:srgbClr val="000000"/>
                      </a:solidFill>
                    </a:lnB>
                    <a:solidFill>
                      <a:srgbClr val="fffaff"/>
                    </a:solidFill>
                  </a:tcPr>
                </a:tc>
                <a:tc>
                  <a:txBody>
                    <a:bodyPr>
                      <a:noAutofit/>
                    </a:bodyPr>
                    <a:p>
                      <a:pPr algn="ctr">
                        <a:lnSpc>
                          <a:spcPct val="100000"/>
                        </a:lnSpc>
                      </a:pPr>
                      <a:r>
                        <a:rPr b="0" lang="en-US" sz="2400" spc="-1" strike="noStrike">
                          <a:solidFill>
                            <a:srgbClr val="000000"/>
                          </a:solidFill>
                          <a:latin typeface="Calibri"/>
                        </a:rPr>
                        <a:t>5.746</a:t>
                      </a:r>
                      <a:endParaRPr b="0" lang="en-US" sz="2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aff"/>
                    </a:solidFill>
                  </a:tcPr>
                </a:tc>
                <a:tc>
                  <a:txBody>
                    <a:bodyPr>
                      <a:noAutofit/>
                    </a:bodyPr>
                    <a:p>
                      <a:pPr algn="ctr">
                        <a:lnSpc>
                          <a:spcPct val="100000"/>
                        </a:lnSpc>
                      </a:pPr>
                      <a:r>
                        <a:rPr b="0" lang="en-US" sz="2400" spc="-1" strike="noStrike">
                          <a:solidFill>
                            <a:srgbClr val="000000"/>
                          </a:solidFill>
                          <a:latin typeface="Calibri"/>
                        </a:rPr>
                        <a:t>6.712</a:t>
                      </a:r>
                      <a:endParaRPr b="0" lang="en-US" sz="2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aff"/>
                    </a:solidFill>
                  </a:tcPr>
                </a:tc>
                <a:tc>
                  <a:txBody>
                    <a:bodyPr>
                      <a:noAutofit/>
                    </a:bodyPr>
                    <a:p>
                      <a:pPr algn="ctr">
                        <a:lnSpc>
                          <a:spcPct val="100000"/>
                        </a:lnSpc>
                      </a:pPr>
                      <a:r>
                        <a:rPr b="0" lang="en-US" sz="2400" spc="-1" strike="noStrike">
                          <a:solidFill>
                            <a:srgbClr val="000000"/>
                          </a:solidFill>
                          <a:latin typeface="Calibri"/>
                        </a:rPr>
                        <a:t>5.313</a:t>
                      </a:r>
                      <a:endParaRPr b="0" lang="en-US" sz="2400" spc="-1" strike="noStrike">
                        <a:latin typeface="Arial"/>
                      </a:endParaRPr>
                    </a:p>
                  </a:txBody>
                  <a:tcPr marL="91440" marR="91440">
                    <a:lnL w="12240">
                      <a:solidFill>
                        <a:srgbClr val="000000"/>
                      </a:solidFill>
                    </a:lnL>
                    <a:lnR w="18720">
                      <a:solidFill>
                        <a:srgbClr val="000000"/>
                      </a:solidFill>
                    </a:lnR>
                    <a:lnT w="12240">
                      <a:solidFill>
                        <a:srgbClr val="000000"/>
                      </a:solidFill>
                    </a:lnT>
                    <a:lnB w="12240">
                      <a:solidFill>
                        <a:srgbClr val="000000"/>
                      </a:solidFill>
                    </a:lnB>
                    <a:solidFill>
                      <a:srgbClr val="fffaff"/>
                    </a:solidFill>
                  </a:tcPr>
                </a:tc>
              </a:tr>
              <a:tr h="370800">
                <a:tc>
                  <a:txBody>
                    <a:bodyPr>
                      <a:noAutofit/>
                    </a:bodyPr>
                    <a:p>
                      <a:pPr algn="ctr">
                        <a:lnSpc>
                          <a:spcPct val="100000"/>
                        </a:lnSpc>
                      </a:pPr>
                      <a:r>
                        <a:rPr b="0" lang="en-US" sz="2400" spc="-1" strike="noStrike">
                          <a:solidFill>
                            <a:srgbClr val="000000"/>
                          </a:solidFill>
                          <a:latin typeface="Calibri"/>
                        </a:rPr>
                        <a:t>GGA</a:t>
                      </a:r>
                      <a:endParaRPr b="0" lang="en-US" sz="2400" spc="-1" strike="noStrike">
                        <a:latin typeface="Arial"/>
                      </a:endParaRPr>
                    </a:p>
                  </a:txBody>
                  <a:tcPr marL="91440" marR="91440">
                    <a:lnL w="18720">
                      <a:solidFill>
                        <a:srgbClr val="000000"/>
                      </a:solidFill>
                    </a:lnL>
                    <a:lnR w="12240">
                      <a:solidFill>
                        <a:srgbClr val="000000"/>
                      </a:solidFill>
                    </a:lnR>
                    <a:lnT w="12240">
                      <a:solidFill>
                        <a:srgbClr val="000000"/>
                      </a:solidFill>
                    </a:lnT>
                    <a:lnB w="12240">
                      <a:solidFill>
                        <a:srgbClr val="000000"/>
                      </a:solidFill>
                    </a:lnB>
                    <a:solidFill>
                      <a:srgbClr val="fffaff"/>
                    </a:solidFill>
                  </a:tcPr>
                </a:tc>
                <a:tc>
                  <a:txBody>
                    <a:bodyPr>
                      <a:noAutofit/>
                    </a:bodyPr>
                    <a:p>
                      <a:pPr algn="ctr">
                        <a:lnSpc>
                          <a:spcPct val="100000"/>
                        </a:lnSpc>
                      </a:pPr>
                      <a:r>
                        <a:rPr b="0" lang="en-US" sz="2400" spc="-1" strike="noStrike">
                          <a:solidFill>
                            <a:srgbClr val="000000"/>
                          </a:solidFill>
                          <a:latin typeface="Calibri"/>
                        </a:rPr>
                        <a:t>5.932</a:t>
                      </a:r>
                      <a:endParaRPr b="0" lang="en-US" sz="2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aff"/>
                    </a:solidFill>
                  </a:tcPr>
                </a:tc>
                <a:tc>
                  <a:txBody>
                    <a:bodyPr>
                      <a:noAutofit/>
                    </a:bodyPr>
                    <a:p>
                      <a:pPr algn="ctr">
                        <a:lnSpc>
                          <a:spcPct val="100000"/>
                        </a:lnSpc>
                      </a:pPr>
                      <a:r>
                        <a:rPr b="0" lang="en-US" sz="2400" spc="-1" strike="noStrike">
                          <a:solidFill>
                            <a:srgbClr val="000000"/>
                          </a:solidFill>
                          <a:latin typeface="Calibri"/>
                        </a:rPr>
                        <a:t>6.905</a:t>
                      </a:r>
                      <a:endParaRPr b="0" lang="en-US" sz="2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aff"/>
                    </a:solidFill>
                  </a:tcPr>
                </a:tc>
                <a:tc>
                  <a:txBody>
                    <a:bodyPr>
                      <a:noAutofit/>
                    </a:bodyPr>
                    <a:p>
                      <a:pPr algn="ctr">
                        <a:lnSpc>
                          <a:spcPct val="100000"/>
                        </a:lnSpc>
                      </a:pPr>
                      <a:r>
                        <a:rPr b="0" lang="en-US" sz="2400" spc="-1" strike="noStrike">
                          <a:solidFill>
                            <a:srgbClr val="000000"/>
                          </a:solidFill>
                          <a:latin typeface="Calibri"/>
                        </a:rPr>
                        <a:t>5.499</a:t>
                      </a:r>
                      <a:endParaRPr b="0" lang="en-US" sz="2400" spc="-1" strike="noStrike">
                        <a:latin typeface="Arial"/>
                      </a:endParaRPr>
                    </a:p>
                  </a:txBody>
                  <a:tcPr marL="91440" marR="91440">
                    <a:lnL w="12240">
                      <a:solidFill>
                        <a:srgbClr val="000000"/>
                      </a:solidFill>
                    </a:lnL>
                    <a:lnR w="18720">
                      <a:solidFill>
                        <a:srgbClr val="000000"/>
                      </a:solidFill>
                    </a:lnR>
                    <a:lnT w="12240">
                      <a:solidFill>
                        <a:srgbClr val="000000"/>
                      </a:solidFill>
                    </a:lnT>
                    <a:lnB w="12240">
                      <a:solidFill>
                        <a:srgbClr val="000000"/>
                      </a:solidFill>
                    </a:lnB>
                    <a:solidFill>
                      <a:srgbClr val="fffaff"/>
                    </a:solidFill>
                  </a:tcPr>
                </a:tc>
              </a:tr>
              <a:tr h="370800">
                <a:tc>
                  <a:txBody>
                    <a:bodyPr>
                      <a:noAutofit/>
                    </a:bodyPr>
                    <a:p>
                      <a:pPr algn="ctr">
                        <a:lnSpc>
                          <a:spcPct val="100000"/>
                        </a:lnSpc>
                      </a:pPr>
                      <a:r>
                        <a:rPr b="0" lang="en-US" sz="2400" spc="-1" strike="noStrike">
                          <a:solidFill>
                            <a:srgbClr val="000000"/>
                          </a:solidFill>
                          <a:latin typeface="Calibri"/>
                        </a:rPr>
                        <a:t>Measured</a:t>
                      </a:r>
                      <a:endParaRPr b="0" lang="en-US" sz="2400" spc="-1" strike="noStrike">
                        <a:latin typeface="Arial"/>
                      </a:endParaRPr>
                    </a:p>
                  </a:txBody>
                  <a:tcPr marL="91440" marR="91440">
                    <a:lnL w="18720">
                      <a:solidFill>
                        <a:srgbClr val="000000"/>
                      </a:solidFill>
                    </a:lnL>
                    <a:lnR w="12240">
                      <a:solidFill>
                        <a:srgbClr val="000000"/>
                      </a:solidFill>
                    </a:lnR>
                    <a:lnT w="12240">
                      <a:solidFill>
                        <a:srgbClr val="000000"/>
                      </a:solidFill>
                    </a:lnT>
                    <a:lnB w="18720">
                      <a:solidFill>
                        <a:srgbClr val="000000"/>
                      </a:solidFill>
                    </a:lnB>
                    <a:solidFill>
                      <a:srgbClr val="fffaff"/>
                    </a:solidFill>
                  </a:tcPr>
                </a:tc>
                <a:tc>
                  <a:txBody>
                    <a:bodyPr>
                      <a:noAutofit/>
                    </a:bodyPr>
                    <a:p>
                      <a:pPr algn="ctr">
                        <a:lnSpc>
                          <a:spcPct val="100000"/>
                        </a:lnSpc>
                      </a:pPr>
                      <a:r>
                        <a:rPr b="0" lang="en-US" sz="2400" spc="-1" strike="noStrike">
                          <a:solidFill>
                            <a:srgbClr val="000000"/>
                          </a:solidFill>
                          <a:latin typeface="Calibri"/>
                        </a:rPr>
                        <a:t>5.683</a:t>
                      </a:r>
                      <a:endParaRPr b="0" lang="en-US" sz="2400" spc="-1" strike="noStrike">
                        <a:latin typeface="Arial"/>
                      </a:endParaRPr>
                    </a:p>
                  </a:txBody>
                  <a:tcPr marL="91440" marR="91440">
                    <a:lnL w="12240">
                      <a:solidFill>
                        <a:srgbClr val="000000"/>
                      </a:solidFill>
                    </a:lnL>
                    <a:lnR w="12240">
                      <a:solidFill>
                        <a:srgbClr val="000000"/>
                      </a:solidFill>
                    </a:lnR>
                    <a:lnT w="12240">
                      <a:solidFill>
                        <a:srgbClr val="000000"/>
                      </a:solidFill>
                    </a:lnT>
                    <a:lnB w="18720">
                      <a:solidFill>
                        <a:srgbClr val="000000"/>
                      </a:solidFill>
                    </a:lnB>
                    <a:solidFill>
                      <a:srgbClr val="fffaff"/>
                    </a:solidFill>
                  </a:tcPr>
                </a:tc>
                <a:tc>
                  <a:txBody>
                    <a:bodyPr>
                      <a:noAutofit/>
                    </a:bodyPr>
                    <a:p>
                      <a:pPr algn="ctr">
                        <a:lnSpc>
                          <a:spcPct val="100000"/>
                        </a:lnSpc>
                      </a:pPr>
                      <a:r>
                        <a:rPr b="0" lang="en-US" sz="2400" spc="-1" strike="noStrike">
                          <a:solidFill>
                            <a:srgbClr val="000000"/>
                          </a:solidFill>
                          <a:latin typeface="Calibri"/>
                        </a:rPr>
                        <a:t>6.817</a:t>
                      </a:r>
                      <a:endParaRPr b="0" lang="en-US" sz="2400" spc="-1" strike="noStrike">
                        <a:latin typeface="Arial"/>
                      </a:endParaRPr>
                    </a:p>
                  </a:txBody>
                  <a:tcPr marL="91440" marR="91440">
                    <a:lnL w="12240">
                      <a:solidFill>
                        <a:srgbClr val="000000"/>
                      </a:solidFill>
                    </a:lnL>
                    <a:lnR w="12240">
                      <a:solidFill>
                        <a:srgbClr val="000000"/>
                      </a:solidFill>
                    </a:lnR>
                    <a:lnT w="12240">
                      <a:solidFill>
                        <a:srgbClr val="000000"/>
                      </a:solidFill>
                    </a:lnT>
                    <a:lnB w="18720">
                      <a:solidFill>
                        <a:srgbClr val="000000"/>
                      </a:solidFill>
                    </a:lnB>
                    <a:solidFill>
                      <a:srgbClr val="fffaff"/>
                    </a:solidFill>
                  </a:tcPr>
                </a:tc>
                <a:tc>
                  <a:txBody>
                    <a:bodyPr>
                      <a:noAutofit/>
                    </a:bodyPr>
                    <a:p>
                      <a:pPr algn="ctr">
                        <a:lnSpc>
                          <a:spcPct val="100000"/>
                        </a:lnSpc>
                      </a:pPr>
                      <a:r>
                        <a:rPr b="0" lang="en-US" sz="2400" spc="-1" strike="noStrike">
                          <a:solidFill>
                            <a:srgbClr val="000000"/>
                          </a:solidFill>
                          <a:latin typeface="Calibri"/>
                        </a:rPr>
                        <a:t>5.291</a:t>
                      </a:r>
                      <a:endParaRPr b="0" lang="en-US" sz="2400" spc="-1" strike="noStrike">
                        <a:latin typeface="Arial"/>
                      </a:endParaRPr>
                    </a:p>
                  </a:txBody>
                  <a:tcPr marL="91440" marR="91440">
                    <a:lnL w="12240">
                      <a:solidFill>
                        <a:srgbClr val="000000"/>
                      </a:solidFill>
                    </a:lnL>
                    <a:lnR w="18720">
                      <a:solidFill>
                        <a:srgbClr val="000000"/>
                      </a:solidFill>
                    </a:lnR>
                    <a:lnT w="12240">
                      <a:solidFill>
                        <a:srgbClr val="000000"/>
                      </a:solidFill>
                    </a:lnT>
                    <a:lnB w="18720">
                      <a:solidFill>
                        <a:srgbClr val="000000"/>
                      </a:solidFill>
                    </a:lnB>
                    <a:solidFill>
                      <a:srgbClr val="fffaff"/>
                    </a:solidFill>
                  </a:tcPr>
                </a:tc>
              </a:tr>
            </a:tbl>
          </a:graphicData>
        </a:graphic>
      </p:graphicFrame>
      <p:sp>
        <p:nvSpPr>
          <p:cNvPr id="201" name="TextBox 5"/>
          <p:cNvSpPr/>
          <p:nvPr/>
        </p:nvSpPr>
        <p:spPr>
          <a:xfrm>
            <a:off x="0" y="6581160"/>
            <a:ext cx="12191760" cy="3063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250" spc="-1" strike="noStrike">
                <a:solidFill>
                  <a:srgbClr val="000000"/>
                </a:solidFill>
                <a:latin typeface="Calibri"/>
              </a:rPr>
              <a:t>A. P. Jaroenjittichai and W. R. L. Lambrecht, “Electronic band structure of MgSnN</a:t>
            </a:r>
            <a:r>
              <a:rPr b="0" lang="en-US" sz="1250" spc="-1" strike="noStrike" baseline="-25000">
                <a:solidFill>
                  <a:srgbClr val="000000"/>
                </a:solidFill>
                <a:latin typeface="Calibri"/>
              </a:rPr>
              <a:t>2</a:t>
            </a:r>
            <a:r>
              <a:rPr b="0" lang="en-US" sz="1250" spc="-1" strike="noStrike">
                <a:solidFill>
                  <a:srgbClr val="000000"/>
                </a:solidFill>
                <a:latin typeface="Calibri"/>
              </a:rPr>
              <a:t> compounds in the quasiparticle-self-consistent GW approximation,” Phys Rev B, vol. 94, no. 12, 2016.</a:t>
            </a:r>
            <a:endParaRPr b="0" lang="en-US" sz="125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Title 1"/>
          <p:cNvSpPr txBox="1"/>
          <p:nvPr/>
        </p:nvSpPr>
        <p:spPr>
          <a:xfrm>
            <a:off x="838080" y="378000"/>
            <a:ext cx="10773720" cy="993240"/>
          </a:xfrm>
          <a:prstGeom prst="rect">
            <a:avLst/>
          </a:prstGeom>
          <a:noFill/>
          <a:ln w="0">
            <a:noFill/>
          </a:ln>
        </p:spPr>
        <p:txBody>
          <a:bodyPr anchor="ctr">
            <a:noAutofit/>
          </a:bodyPr>
          <a:p>
            <a:pPr>
              <a:lnSpc>
                <a:spcPct val="90000"/>
              </a:lnSpc>
            </a:pPr>
            <a:r>
              <a:rPr b="0" lang="en-US" sz="4400" spc="-1" strike="noStrike">
                <a:solidFill>
                  <a:srgbClr val="000000"/>
                </a:solidFill>
                <a:latin typeface="Calibri Light"/>
              </a:rPr>
              <a:t>Lattice Parameter Calculations</a:t>
            </a:r>
            <a:endParaRPr b="0" lang="en-US" sz="4400" spc="-1" strike="noStrike">
              <a:solidFill>
                <a:srgbClr val="000000"/>
              </a:solidFill>
              <a:latin typeface="Calibri"/>
            </a:endParaRPr>
          </a:p>
        </p:txBody>
      </p:sp>
      <p:sp>
        <p:nvSpPr>
          <p:cNvPr id="203" name="Content Placeholder 2"/>
          <p:cNvSpPr txBox="1"/>
          <p:nvPr/>
        </p:nvSpPr>
        <p:spPr>
          <a:xfrm>
            <a:off x="990720" y="1371600"/>
            <a:ext cx="10426320" cy="3200040"/>
          </a:xfrm>
          <a:prstGeom prst="rect">
            <a:avLst/>
          </a:prstGeom>
          <a:noFill/>
          <a:ln w="0">
            <a:noFill/>
          </a:ln>
        </p:spPr>
        <p:txBody>
          <a:bodyPr>
            <a:noAutofit/>
          </a:bodyPr>
          <a:p>
            <a:pPr marL="228600" indent="-228240">
              <a:lnSpc>
                <a:spcPct val="90000"/>
              </a:lnSpc>
              <a:spcBef>
                <a:spcPts val="1001"/>
              </a:spcBef>
              <a:buClr>
                <a:srgbClr val="000000"/>
              </a:buClr>
              <a:buFont typeface="Arial"/>
              <a:buChar char="•"/>
            </a:pPr>
            <a:r>
              <a:rPr b="0" lang="en-US" sz="2900" spc="-1" strike="noStrike">
                <a:solidFill>
                  <a:srgbClr val="000000"/>
                </a:solidFill>
                <a:latin typeface="Calibri"/>
              </a:rPr>
              <a:t>Local Density Approximation (LDA)</a:t>
            </a:r>
            <a:endParaRPr b="0" lang="en-US" sz="29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Generalized Gradient</a:t>
            </a:r>
            <a:r>
              <a:rPr b="0" lang="en-US" sz="2900" spc="-1" strike="noStrike">
                <a:solidFill>
                  <a:srgbClr val="000000"/>
                </a:solidFill>
                <a:latin typeface="Calibri"/>
              </a:rPr>
              <a:t> Approximation (GGA)</a:t>
            </a:r>
            <a:endParaRPr b="0" lang="en-US" sz="29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Experimentally measured lattice constants obtained from XRD results</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Predicted result closely match experimentally obtained</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Confirm the predicted orthorhombic crystal structure </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Confirm the predicted lattice constants</a:t>
            </a:r>
            <a:endParaRPr b="0" lang="en-US" sz="2400" spc="-1" strike="noStrike">
              <a:solidFill>
                <a:srgbClr val="000000"/>
              </a:solidFill>
              <a:latin typeface="Calibri"/>
            </a:endParaRPr>
          </a:p>
        </p:txBody>
      </p:sp>
      <p:graphicFrame>
        <p:nvGraphicFramePr>
          <p:cNvPr id="204" name="Table 2"/>
          <p:cNvGraphicFramePr/>
          <p:nvPr/>
        </p:nvGraphicFramePr>
        <p:xfrm>
          <a:off x="2031840" y="4572000"/>
          <a:ext cx="8127720" cy="1482840"/>
        </p:xfrm>
        <a:graphic>
          <a:graphicData uri="http://schemas.openxmlformats.org/drawingml/2006/table">
            <a:tbl>
              <a:tblPr/>
              <a:tblGrid>
                <a:gridCol w="2031840"/>
                <a:gridCol w="2031840"/>
                <a:gridCol w="2031840"/>
                <a:gridCol w="2032200"/>
              </a:tblGrid>
              <a:tr h="370800">
                <a:tc>
                  <a:tcPr marL="91440" marR="91440">
                    <a:lnL w="18720">
                      <a:solidFill>
                        <a:srgbClr val="000000"/>
                      </a:solidFill>
                    </a:lnL>
                    <a:lnR w="12240">
                      <a:solidFill>
                        <a:srgbClr val="000000"/>
                      </a:solidFill>
                    </a:lnR>
                    <a:lnT w="18720">
                      <a:solidFill>
                        <a:srgbClr val="000000"/>
                      </a:solidFill>
                    </a:lnT>
                    <a:lnB w="12240">
                      <a:solidFill>
                        <a:srgbClr val="000000"/>
                      </a:solidFill>
                    </a:lnB>
                    <a:solidFill>
                      <a:srgbClr val="fffaff"/>
                    </a:solidFill>
                  </a:tcPr>
                </a:tc>
                <a:tc>
                  <a:txBody>
                    <a:bodyPr>
                      <a:noAutofit/>
                    </a:bodyPr>
                    <a:p>
                      <a:pPr algn="ctr">
                        <a:lnSpc>
                          <a:spcPct val="100000"/>
                        </a:lnSpc>
                        <a:tabLst>
                          <a:tab algn="l" pos="0"/>
                        </a:tabLst>
                      </a:pPr>
                      <a:r>
                        <a:rPr b="0" lang="en-US" sz="2400" spc="-1" strike="noStrike">
                          <a:solidFill>
                            <a:srgbClr val="000000"/>
                          </a:solidFill>
                          <a:latin typeface="Calibri"/>
                        </a:rPr>
                        <a:t>a (Å)</a:t>
                      </a:r>
                      <a:endParaRPr b="0" lang="en-US" sz="2400" spc="-1" strike="noStrike">
                        <a:latin typeface="Arial"/>
                      </a:endParaRPr>
                    </a:p>
                  </a:txBody>
                  <a:tcPr marL="91440" marR="91440">
                    <a:lnL w="12240">
                      <a:solidFill>
                        <a:srgbClr val="000000"/>
                      </a:solidFill>
                    </a:lnL>
                    <a:lnR w="12240">
                      <a:solidFill>
                        <a:srgbClr val="000000"/>
                      </a:solidFill>
                    </a:lnR>
                    <a:lnT w="18720">
                      <a:solidFill>
                        <a:srgbClr val="000000"/>
                      </a:solidFill>
                    </a:lnT>
                    <a:lnB w="12240">
                      <a:solidFill>
                        <a:srgbClr val="000000"/>
                      </a:solidFill>
                    </a:lnB>
                    <a:solidFill>
                      <a:srgbClr val="fffaff"/>
                    </a:solidFill>
                  </a:tcPr>
                </a:tc>
                <a:tc>
                  <a:txBody>
                    <a:bodyPr>
                      <a:noAutofit/>
                    </a:bodyPr>
                    <a:p>
                      <a:pPr algn="ctr">
                        <a:lnSpc>
                          <a:spcPct val="100000"/>
                        </a:lnSpc>
                      </a:pPr>
                      <a:r>
                        <a:rPr b="0" lang="en-US" sz="2400" spc="-1" strike="noStrike">
                          <a:solidFill>
                            <a:srgbClr val="000000"/>
                          </a:solidFill>
                          <a:latin typeface="Calibri"/>
                        </a:rPr>
                        <a:t>b (Å)</a:t>
                      </a:r>
                      <a:endParaRPr b="0" lang="en-US" sz="2400" spc="-1" strike="noStrike">
                        <a:latin typeface="Arial"/>
                      </a:endParaRPr>
                    </a:p>
                  </a:txBody>
                  <a:tcPr marL="91440" marR="91440">
                    <a:lnL w="12240">
                      <a:solidFill>
                        <a:srgbClr val="000000"/>
                      </a:solidFill>
                    </a:lnL>
                    <a:lnR w="12240">
                      <a:solidFill>
                        <a:srgbClr val="000000"/>
                      </a:solidFill>
                    </a:lnR>
                    <a:lnT w="18720">
                      <a:solidFill>
                        <a:srgbClr val="000000"/>
                      </a:solidFill>
                    </a:lnT>
                    <a:lnB w="12240">
                      <a:solidFill>
                        <a:srgbClr val="000000"/>
                      </a:solidFill>
                    </a:lnB>
                    <a:solidFill>
                      <a:srgbClr val="fffaff"/>
                    </a:solidFill>
                  </a:tcPr>
                </a:tc>
                <a:tc>
                  <a:txBody>
                    <a:bodyPr>
                      <a:noAutofit/>
                    </a:bodyPr>
                    <a:p>
                      <a:pPr algn="ctr">
                        <a:lnSpc>
                          <a:spcPct val="100000"/>
                        </a:lnSpc>
                      </a:pPr>
                      <a:r>
                        <a:rPr b="0" lang="en-US" sz="2400" spc="-1" strike="noStrike">
                          <a:solidFill>
                            <a:srgbClr val="000000"/>
                          </a:solidFill>
                          <a:latin typeface="Calibri"/>
                        </a:rPr>
                        <a:t>c (Å)</a:t>
                      </a:r>
                      <a:endParaRPr b="0" lang="en-US" sz="2400" spc="-1" strike="noStrike">
                        <a:latin typeface="Arial"/>
                      </a:endParaRPr>
                    </a:p>
                  </a:txBody>
                  <a:tcPr marL="91440" marR="91440">
                    <a:lnL w="12240">
                      <a:solidFill>
                        <a:srgbClr val="000000"/>
                      </a:solidFill>
                    </a:lnL>
                    <a:lnR w="18720">
                      <a:solidFill>
                        <a:srgbClr val="000000"/>
                      </a:solidFill>
                    </a:lnR>
                    <a:lnT w="18720">
                      <a:solidFill>
                        <a:srgbClr val="000000"/>
                      </a:solidFill>
                    </a:lnT>
                    <a:lnB w="12240">
                      <a:solidFill>
                        <a:srgbClr val="000000"/>
                      </a:solidFill>
                    </a:lnB>
                    <a:solidFill>
                      <a:srgbClr val="fffaff"/>
                    </a:solidFill>
                  </a:tcPr>
                </a:tc>
              </a:tr>
              <a:tr h="370800">
                <a:tc>
                  <a:txBody>
                    <a:bodyPr>
                      <a:noAutofit/>
                    </a:bodyPr>
                    <a:p>
                      <a:pPr algn="ctr">
                        <a:lnSpc>
                          <a:spcPct val="100000"/>
                        </a:lnSpc>
                      </a:pPr>
                      <a:r>
                        <a:rPr b="0" lang="en-US" sz="2400" spc="-1" strike="noStrike">
                          <a:solidFill>
                            <a:srgbClr val="000000"/>
                          </a:solidFill>
                          <a:latin typeface="Calibri"/>
                        </a:rPr>
                        <a:t>LDA</a:t>
                      </a:r>
                      <a:endParaRPr b="0" lang="en-US" sz="2400" spc="-1" strike="noStrike">
                        <a:latin typeface="Arial"/>
                      </a:endParaRPr>
                    </a:p>
                  </a:txBody>
                  <a:tcPr marL="91440" marR="91440">
                    <a:lnL w="18720">
                      <a:solidFill>
                        <a:srgbClr val="000000"/>
                      </a:solidFill>
                    </a:lnL>
                    <a:lnR w="12240">
                      <a:solidFill>
                        <a:srgbClr val="000000"/>
                      </a:solidFill>
                    </a:lnR>
                    <a:lnT w="12240">
                      <a:solidFill>
                        <a:srgbClr val="000000"/>
                      </a:solidFill>
                    </a:lnT>
                    <a:lnB w="12240">
                      <a:solidFill>
                        <a:srgbClr val="000000"/>
                      </a:solidFill>
                    </a:lnB>
                    <a:solidFill>
                      <a:srgbClr val="fffaff"/>
                    </a:solidFill>
                  </a:tcPr>
                </a:tc>
                <a:tc>
                  <a:txBody>
                    <a:bodyPr>
                      <a:noAutofit/>
                    </a:bodyPr>
                    <a:p>
                      <a:pPr algn="ctr">
                        <a:lnSpc>
                          <a:spcPct val="100000"/>
                        </a:lnSpc>
                      </a:pPr>
                      <a:r>
                        <a:rPr b="0" lang="en-US" sz="2400" spc="-1" strike="noStrike">
                          <a:solidFill>
                            <a:srgbClr val="000000"/>
                          </a:solidFill>
                          <a:latin typeface="Calibri"/>
                        </a:rPr>
                        <a:t>5.746</a:t>
                      </a:r>
                      <a:endParaRPr b="0" lang="en-US" sz="2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aff"/>
                    </a:solidFill>
                  </a:tcPr>
                </a:tc>
                <a:tc>
                  <a:txBody>
                    <a:bodyPr>
                      <a:noAutofit/>
                    </a:bodyPr>
                    <a:p>
                      <a:pPr algn="ctr">
                        <a:lnSpc>
                          <a:spcPct val="100000"/>
                        </a:lnSpc>
                      </a:pPr>
                      <a:r>
                        <a:rPr b="0" lang="en-US" sz="2400" spc="-1" strike="noStrike">
                          <a:solidFill>
                            <a:srgbClr val="000000"/>
                          </a:solidFill>
                          <a:latin typeface="Calibri"/>
                        </a:rPr>
                        <a:t>6.712</a:t>
                      </a:r>
                      <a:endParaRPr b="0" lang="en-US" sz="2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aff"/>
                    </a:solidFill>
                  </a:tcPr>
                </a:tc>
                <a:tc>
                  <a:txBody>
                    <a:bodyPr>
                      <a:noAutofit/>
                    </a:bodyPr>
                    <a:p>
                      <a:pPr algn="ctr">
                        <a:lnSpc>
                          <a:spcPct val="100000"/>
                        </a:lnSpc>
                      </a:pPr>
                      <a:r>
                        <a:rPr b="0" lang="en-US" sz="2400" spc="-1" strike="noStrike">
                          <a:solidFill>
                            <a:srgbClr val="000000"/>
                          </a:solidFill>
                          <a:latin typeface="Calibri"/>
                        </a:rPr>
                        <a:t>5.313</a:t>
                      </a:r>
                      <a:endParaRPr b="0" lang="en-US" sz="2400" spc="-1" strike="noStrike">
                        <a:latin typeface="Arial"/>
                      </a:endParaRPr>
                    </a:p>
                  </a:txBody>
                  <a:tcPr marL="91440" marR="91440">
                    <a:lnL w="12240">
                      <a:solidFill>
                        <a:srgbClr val="000000"/>
                      </a:solidFill>
                    </a:lnL>
                    <a:lnR w="18720">
                      <a:solidFill>
                        <a:srgbClr val="000000"/>
                      </a:solidFill>
                    </a:lnR>
                    <a:lnT w="12240">
                      <a:solidFill>
                        <a:srgbClr val="000000"/>
                      </a:solidFill>
                    </a:lnT>
                    <a:lnB w="12240">
                      <a:solidFill>
                        <a:srgbClr val="000000"/>
                      </a:solidFill>
                    </a:lnB>
                    <a:solidFill>
                      <a:srgbClr val="fffaff"/>
                    </a:solidFill>
                  </a:tcPr>
                </a:tc>
              </a:tr>
              <a:tr h="370800">
                <a:tc>
                  <a:txBody>
                    <a:bodyPr>
                      <a:noAutofit/>
                    </a:bodyPr>
                    <a:p>
                      <a:pPr algn="ctr">
                        <a:lnSpc>
                          <a:spcPct val="100000"/>
                        </a:lnSpc>
                      </a:pPr>
                      <a:r>
                        <a:rPr b="0" lang="en-US" sz="2400" spc="-1" strike="noStrike">
                          <a:solidFill>
                            <a:srgbClr val="000000"/>
                          </a:solidFill>
                          <a:latin typeface="Calibri"/>
                        </a:rPr>
                        <a:t>GGA</a:t>
                      </a:r>
                      <a:endParaRPr b="0" lang="en-US" sz="2400" spc="-1" strike="noStrike">
                        <a:latin typeface="Arial"/>
                      </a:endParaRPr>
                    </a:p>
                  </a:txBody>
                  <a:tcPr marL="91440" marR="91440">
                    <a:lnL w="18720">
                      <a:solidFill>
                        <a:srgbClr val="000000"/>
                      </a:solidFill>
                    </a:lnL>
                    <a:lnR w="12240">
                      <a:solidFill>
                        <a:srgbClr val="000000"/>
                      </a:solidFill>
                    </a:lnR>
                    <a:lnT w="12240">
                      <a:solidFill>
                        <a:srgbClr val="000000"/>
                      </a:solidFill>
                    </a:lnT>
                    <a:lnB w="12240">
                      <a:solidFill>
                        <a:srgbClr val="000000"/>
                      </a:solidFill>
                    </a:lnB>
                    <a:solidFill>
                      <a:srgbClr val="fffaff"/>
                    </a:solidFill>
                  </a:tcPr>
                </a:tc>
                <a:tc>
                  <a:txBody>
                    <a:bodyPr>
                      <a:noAutofit/>
                    </a:bodyPr>
                    <a:p>
                      <a:pPr algn="ctr">
                        <a:lnSpc>
                          <a:spcPct val="100000"/>
                        </a:lnSpc>
                      </a:pPr>
                      <a:r>
                        <a:rPr b="0" lang="en-US" sz="2400" spc="-1" strike="noStrike">
                          <a:solidFill>
                            <a:srgbClr val="000000"/>
                          </a:solidFill>
                          <a:latin typeface="Calibri"/>
                        </a:rPr>
                        <a:t>5.932</a:t>
                      </a:r>
                      <a:endParaRPr b="0" lang="en-US" sz="2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aff"/>
                    </a:solidFill>
                  </a:tcPr>
                </a:tc>
                <a:tc>
                  <a:txBody>
                    <a:bodyPr>
                      <a:noAutofit/>
                    </a:bodyPr>
                    <a:p>
                      <a:pPr algn="ctr">
                        <a:lnSpc>
                          <a:spcPct val="100000"/>
                        </a:lnSpc>
                      </a:pPr>
                      <a:r>
                        <a:rPr b="0" lang="en-US" sz="2400" spc="-1" strike="noStrike">
                          <a:solidFill>
                            <a:srgbClr val="000000"/>
                          </a:solidFill>
                          <a:latin typeface="Calibri"/>
                        </a:rPr>
                        <a:t>6.905</a:t>
                      </a:r>
                      <a:endParaRPr b="0" lang="en-US" sz="2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aff"/>
                    </a:solidFill>
                  </a:tcPr>
                </a:tc>
                <a:tc>
                  <a:txBody>
                    <a:bodyPr>
                      <a:noAutofit/>
                    </a:bodyPr>
                    <a:p>
                      <a:pPr algn="ctr">
                        <a:lnSpc>
                          <a:spcPct val="100000"/>
                        </a:lnSpc>
                      </a:pPr>
                      <a:r>
                        <a:rPr b="0" lang="en-US" sz="2400" spc="-1" strike="noStrike">
                          <a:solidFill>
                            <a:srgbClr val="000000"/>
                          </a:solidFill>
                          <a:latin typeface="Calibri"/>
                        </a:rPr>
                        <a:t>5.499</a:t>
                      </a:r>
                      <a:endParaRPr b="0" lang="en-US" sz="2400" spc="-1" strike="noStrike">
                        <a:latin typeface="Arial"/>
                      </a:endParaRPr>
                    </a:p>
                  </a:txBody>
                  <a:tcPr marL="91440" marR="91440">
                    <a:lnL w="12240">
                      <a:solidFill>
                        <a:srgbClr val="000000"/>
                      </a:solidFill>
                    </a:lnL>
                    <a:lnR w="18720">
                      <a:solidFill>
                        <a:srgbClr val="000000"/>
                      </a:solidFill>
                    </a:lnR>
                    <a:lnT w="12240">
                      <a:solidFill>
                        <a:srgbClr val="000000"/>
                      </a:solidFill>
                    </a:lnT>
                    <a:lnB w="12240">
                      <a:solidFill>
                        <a:srgbClr val="000000"/>
                      </a:solidFill>
                    </a:lnB>
                    <a:solidFill>
                      <a:srgbClr val="fffaff"/>
                    </a:solidFill>
                  </a:tcPr>
                </a:tc>
              </a:tr>
              <a:tr h="370800">
                <a:tc>
                  <a:txBody>
                    <a:bodyPr>
                      <a:noAutofit/>
                    </a:bodyPr>
                    <a:p>
                      <a:pPr algn="ctr">
                        <a:lnSpc>
                          <a:spcPct val="100000"/>
                        </a:lnSpc>
                      </a:pPr>
                      <a:r>
                        <a:rPr b="0" lang="en-US" sz="2400" spc="-1" strike="noStrike">
                          <a:solidFill>
                            <a:srgbClr val="000000"/>
                          </a:solidFill>
                          <a:latin typeface="Calibri"/>
                        </a:rPr>
                        <a:t>Measured</a:t>
                      </a:r>
                      <a:endParaRPr b="0" lang="en-US" sz="2400" spc="-1" strike="noStrike">
                        <a:latin typeface="Arial"/>
                      </a:endParaRPr>
                    </a:p>
                  </a:txBody>
                  <a:tcPr marL="91440" marR="91440">
                    <a:lnL w="18720">
                      <a:solidFill>
                        <a:srgbClr val="000000"/>
                      </a:solidFill>
                    </a:lnL>
                    <a:lnR w="12240">
                      <a:solidFill>
                        <a:srgbClr val="000000"/>
                      </a:solidFill>
                    </a:lnR>
                    <a:lnT w="12240">
                      <a:solidFill>
                        <a:srgbClr val="000000"/>
                      </a:solidFill>
                    </a:lnT>
                    <a:lnB w="18720">
                      <a:solidFill>
                        <a:srgbClr val="000000"/>
                      </a:solidFill>
                    </a:lnB>
                    <a:solidFill>
                      <a:srgbClr val="fffaff"/>
                    </a:solidFill>
                  </a:tcPr>
                </a:tc>
                <a:tc>
                  <a:txBody>
                    <a:bodyPr>
                      <a:noAutofit/>
                    </a:bodyPr>
                    <a:p>
                      <a:pPr algn="ctr">
                        <a:lnSpc>
                          <a:spcPct val="100000"/>
                        </a:lnSpc>
                      </a:pPr>
                      <a:r>
                        <a:rPr b="0" lang="en-US" sz="2400" spc="-1" strike="noStrike">
                          <a:solidFill>
                            <a:srgbClr val="000000"/>
                          </a:solidFill>
                          <a:latin typeface="Calibri"/>
                        </a:rPr>
                        <a:t>5.683</a:t>
                      </a:r>
                      <a:endParaRPr b="0" lang="en-US" sz="2400" spc="-1" strike="noStrike">
                        <a:latin typeface="Arial"/>
                      </a:endParaRPr>
                    </a:p>
                  </a:txBody>
                  <a:tcPr marL="91440" marR="91440">
                    <a:lnL w="12240">
                      <a:solidFill>
                        <a:srgbClr val="000000"/>
                      </a:solidFill>
                    </a:lnL>
                    <a:lnR w="12240">
                      <a:solidFill>
                        <a:srgbClr val="000000"/>
                      </a:solidFill>
                    </a:lnR>
                    <a:lnT w="12240">
                      <a:solidFill>
                        <a:srgbClr val="000000"/>
                      </a:solidFill>
                    </a:lnT>
                    <a:lnB w="18720">
                      <a:solidFill>
                        <a:srgbClr val="000000"/>
                      </a:solidFill>
                    </a:lnB>
                    <a:solidFill>
                      <a:srgbClr val="fffaff"/>
                    </a:solidFill>
                  </a:tcPr>
                </a:tc>
                <a:tc>
                  <a:txBody>
                    <a:bodyPr>
                      <a:noAutofit/>
                    </a:bodyPr>
                    <a:p>
                      <a:pPr algn="ctr">
                        <a:lnSpc>
                          <a:spcPct val="100000"/>
                        </a:lnSpc>
                      </a:pPr>
                      <a:r>
                        <a:rPr b="0" lang="en-US" sz="2400" spc="-1" strike="noStrike">
                          <a:solidFill>
                            <a:srgbClr val="000000"/>
                          </a:solidFill>
                          <a:latin typeface="Calibri"/>
                        </a:rPr>
                        <a:t>6.817</a:t>
                      </a:r>
                      <a:endParaRPr b="0" lang="en-US" sz="2400" spc="-1" strike="noStrike">
                        <a:latin typeface="Arial"/>
                      </a:endParaRPr>
                    </a:p>
                  </a:txBody>
                  <a:tcPr marL="91440" marR="91440">
                    <a:lnL w="12240">
                      <a:solidFill>
                        <a:srgbClr val="000000"/>
                      </a:solidFill>
                    </a:lnL>
                    <a:lnR w="12240">
                      <a:solidFill>
                        <a:srgbClr val="000000"/>
                      </a:solidFill>
                    </a:lnR>
                    <a:lnT w="12240">
                      <a:solidFill>
                        <a:srgbClr val="000000"/>
                      </a:solidFill>
                    </a:lnT>
                    <a:lnB w="18720">
                      <a:solidFill>
                        <a:srgbClr val="000000"/>
                      </a:solidFill>
                    </a:lnB>
                    <a:solidFill>
                      <a:srgbClr val="fffaff"/>
                    </a:solidFill>
                  </a:tcPr>
                </a:tc>
                <a:tc>
                  <a:txBody>
                    <a:bodyPr>
                      <a:noAutofit/>
                    </a:bodyPr>
                    <a:p>
                      <a:pPr algn="ctr">
                        <a:lnSpc>
                          <a:spcPct val="100000"/>
                        </a:lnSpc>
                      </a:pPr>
                      <a:r>
                        <a:rPr b="0" lang="en-US" sz="2400" spc="-1" strike="noStrike">
                          <a:solidFill>
                            <a:srgbClr val="000000"/>
                          </a:solidFill>
                          <a:latin typeface="Calibri"/>
                        </a:rPr>
                        <a:t>5.291</a:t>
                      </a:r>
                      <a:endParaRPr b="0" lang="en-US" sz="2400" spc="-1" strike="noStrike">
                        <a:latin typeface="Arial"/>
                      </a:endParaRPr>
                    </a:p>
                  </a:txBody>
                  <a:tcPr marL="91440" marR="91440">
                    <a:lnL w="12240">
                      <a:solidFill>
                        <a:srgbClr val="000000"/>
                      </a:solidFill>
                    </a:lnL>
                    <a:lnR w="18720">
                      <a:solidFill>
                        <a:srgbClr val="000000"/>
                      </a:solidFill>
                    </a:lnR>
                    <a:lnT w="12240">
                      <a:solidFill>
                        <a:srgbClr val="000000"/>
                      </a:solidFill>
                    </a:lnT>
                    <a:lnB w="18720">
                      <a:solidFill>
                        <a:srgbClr val="000000"/>
                      </a:solidFill>
                    </a:lnB>
                    <a:solidFill>
                      <a:srgbClr val="fffaff"/>
                    </a:solidFill>
                  </a:tcPr>
                </a:tc>
              </a:tr>
            </a:tbl>
          </a:graphicData>
        </a:graphic>
      </p:graphicFrame>
      <p:sp>
        <p:nvSpPr>
          <p:cNvPr id="205" name="TextBox 5"/>
          <p:cNvSpPr/>
          <p:nvPr/>
        </p:nvSpPr>
        <p:spPr>
          <a:xfrm>
            <a:off x="0" y="6581160"/>
            <a:ext cx="12191760" cy="3063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250" spc="-1" strike="noStrike">
                <a:solidFill>
                  <a:srgbClr val="000000"/>
                </a:solidFill>
                <a:latin typeface="Calibri"/>
              </a:rPr>
              <a:t>A. P. Jaroenjittichai and W. R. L. Lambrecht, “Electronic band structure of MgSnN</a:t>
            </a:r>
            <a:r>
              <a:rPr b="0" lang="en-US" sz="1250" spc="-1" strike="noStrike" baseline="-25000">
                <a:solidFill>
                  <a:srgbClr val="000000"/>
                </a:solidFill>
                <a:latin typeface="Calibri"/>
              </a:rPr>
              <a:t>2</a:t>
            </a:r>
            <a:r>
              <a:rPr b="0" lang="en-US" sz="1250" spc="-1" strike="noStrike">
                <a:solidFill>
                  <a:srgbClr val="000000"/>
                </a:solidFill>
                <a:latin typeface="Calibri"/>
              </a:rPr>
              <a:t> compounds in the quasiparticle-self-consistent GW approximation,” Phys Rev B, vol. 94, no. 12, 2016.</a:t>
            </a:r>
            <a:endParaRPr b="0" lang="en-US" sz="125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aff"/>
        </a:solidFill>
      </p:bgPr>
    </p:bg>
    <p:spTree>
      <p:nvGrpSpPr>
        <p:cNvPr id="1" name=""/>
        <p:cNvGrpSpPr/>
        <p:nvPr/>
      </p:nvGrpSpPr>
      <p:grpSpPr>
        <a:xfrm>
          <a:off x="0" y="0"/>
          <a:ext cx="0" cy="0"/>
          <a:chOff x="0" y="0"/>
          <a:chExt cx="0" cy="0"/>
        </a:xfrm>
      </p:grpSpPr>
      <p:sp>
        <p:nvSpPr>
          <p:cNvPr id="90" name="Title 1"/>
          <p:cNvSpPr txBox="1"/>
          <p:nvPr/>
        </p:nvSpPr>
        <p:spPr>
          <a:xfrm>
            <a:off x="726480" y="262440"/>
            <a:ext cx="10500480" cy="759960"/>
          </a:xfrm>
          <a:prstGeom prst="rect">
            <a:avLst/>
          </a:prstGeom>
          <a:noFill/>
          <a:ln w="0">
            <a:noFill/>
          </a:ln>
        </p:spPr>
        <p:txBody>
          <a:bodyPr anchor="ctr">
            <a:normAutofit/>
          </a:bodyPr>
          <a:p>
            <a:pPr>
              <a:lnSpc>
                <a:spcPct val="90000"/>
              </a:lnSpc>
            </a:pPr>
            <a:r>
              <a:rPr b="0" lang="en-US" sz="4400" spc="-1" strike="noStrike">
                <a:solidFill>
                  <a:srgbClr val="000000"/>
                </a:solidFill>
                <a:latin typeface="Calibri Light"/>
              </a:rPr>
              <a:t>Economic and Environmental Considerations</a:t>
            </a:r>
            <a:endParaRPr b="0" lang="en-US" sz="4400" spc="-1" strike="noStrike">
              <a:solidFill>
                <a:srgbClr val="000000"/>
              </a:solidFill>
              <a:latin typeface="Calibri"/>
            </a:endParaRPr>
          </a:p>
        </p:txBody>
      </p:sp>
      <p:sp>
        <p:nvSpPr>
          <p:cNvPr id="91" name="Content Placeholder 2"/>
          <p:cNvSpPr txBox="1"/>
          <p:nvPr/>
        </p:nvSpPr>
        <p:spPr>
          <a:xfrm>
            <a:off x="726480" y="1509120"/>
            <a:ext cx="5177160" cy="4165200"/>
          </a:xfrm>
          <a:prstGeom prst="rect">
            <a:avLst/>
          </a:prstGeom>
          <a:noFill/>
          <a:ln w="0">
            <a:noFill/>
          </a:ln>
        </p:spPr>
        <p:txBody>
          <a:bodyPr>
            <a:normAutofit/>
          </a:bodyPr>
          <a:p>
            <a:pPr marL="228600" indent="-228240">
              <a:lnSpc>
                <a:spcPct val="90000"/>
              </a:lnSpc>
              <a:spcBef>
                <a:spcPts val="1001"/>
              </a:spcBef>
              <a:buClr>
                <a:srgbClr val="000000"/>
              </a:buClr>
              <a:buFont typeface="Arial"/>
              <a:buChar char="•"/>
            </a:pPr>
            <a:r>
              <a:rPr b="0" lang="en-US" sz="2900" spc="-1" strike="noStrike">
                <a:solidFill>
                  <a:srgbClr val="000000"/>
                </a:solidFill>
                <a:latin typeface="Calibri"/>
              </a:rPr>
              <a:t>Many current opto-electronic devices are comprised of gallium and indium</a:t>
            </a:r>
            <a:endParaRPr b="0" lang="en-US" sz="29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i="1" lang="en-US" sz="2600" spc="-1" strike="noStrike">
                <a:solidFill>
                  <a:srgbClr val="000000"/>
                </a:solidFill>
                <a:latin typeface="Calibri"/>
              </a:rPr>
              <a:t>Expensive</a:t>
            </a:r>
            <a:endParaRPr b="0" lang="en-US" sz="26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i="1" lang="en-US" sz="2600" spc="-1" strike="noStrike">
                <a:solidFill>
                  <a:srgbClr val="000000"/>
                </a:solidFill>
                <a:latin typeface="Calibri"/>
              </a:rPr>
              <a:t>Sourced through mining</a:t>
            </a:r>
            <a:endParaRPr b="0" lang="en-US" sz="26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i="1" lang="en-US" sz="2600" spc="-1" strike="noStrike">
                <a:solidFill>
                  <a:srgbClr val="000000"/>
                </a:solidFill>
                <a:latin typeface="Calibri"/>
              </a:rPr>
              <a:t>Stability of supply chain uncertain</a:t>
            </a:r>
            <a:endParaRPr b="0" lang="en-US" sz="26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i="1" lang="en-US" sz="2600" spc="-1" strike="noStrike">
                <a:solidFill>
                  <a:srgbClr val="000000"/>
                </a:solidFill>
                <a:latin typeface="Calibri"/>
              </a:rPr>
              <a:t>No reliable recycling infrastructure</a:t>
            </a:r>
            <a:endParaRPr b="0" lang="en-US" sz="2600" spc="-1" strike="noStrike">
              <a:solidFill>
                <a:srgbClr val="000000"/>
              </a:solidFill>
              <a:latin typeface="Calibri"/>
            </a:endParaRPr>
          </a:p>
        </p:txBody>
      </p:sp>
      <p:sp>
        <p:nvSpPr>
          <p:cNvPr id="92" name="Rectangle 6"/>
          <p:cNvSpPr/>
          <p:nvPr/>
        </p:nvSpPr>
        <p:spPr>
          <a:xfrm>
            <a:off x="10959840" y="2300760"/>
            <a:ext cx="566640" cy="23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3" name="Rectangle 10"/>
          <p:cNvSpPr/>
          <p:nvPr/>
        </p:nvSpPr>
        <p:spPr>
          <a:xfrm>
            <a:off x="6585480" y="3314520"/>
            <a:ext cx="160560" cy="889920"/>
          </a:xfrm>
          <a:prstGeom prst="rect">
            <a:avLst/>
          </a:prstGeom>
          <a:solidFill>
            <a:srgbClr val="fffaff"/>
          </a:solidFill>
          <a:ln>
            <a:solidFill>
              <a:srgbClr val="fffaff"/>
            </a:solidFill>
          </a:ln>
        </p:spPr>
        <p:style>
          <a:lnRef idx="2">
            <a:schemeClr val="accent1"/>
          </a:lnRef>
          <a:fillRef idx="1">
            <a:schemeClr val="lt1"/>
          </a:fillRef>
          <a:effectRef idx="0">
            <a:schemeClr val="accent1"/>
          </a:effectRef>
          <a:fontRef idx="minor"/>
        </p:style>
      </p:sp>
      <p:sp>
        <p:nvSpPr>
          <p:cNvPr id="94" name="Rectangle 11"/>
          <p:cNvSpPr/>
          <p:nvPr/>
        </p:nvSpPr>
        <p:spPr>
          <a:xfrm rot="5400000">
            <a:off x="9241920" y="5309640"/>
            <a:ext cx="160560" cy="889920"/>
          </a:xfrm>
          <a:prstGeom prst="rect">
            <a:avLst/>
          </a:prstGeom>
          <a:solidFill>
            <a:srgbClr val="fffaff"/>
          </a:solidFill>
          <a:ln>
            <a:solidFill>
              <a:srgbClr val="fffaff"/>
            </a:solidFill>
          </a:ln>
        </p:spPr>
        <p:style>
          <a:lnRef idx="2">
            <a:schemeClr val="dk1"/>
          </a:lnRef>
          <a:fillRef idx="1">
            <a:schemeClr val="lt1"/>
          </a:fillRef>
          <a:effectRef idx="0">
            <a:schemeClr val="dk1"/>
          </a:effectRef>
          <a:fontRef idx="minor"/>
        </p:style>
      </p:sp>
      <p:pic>
        <p:nvPicPr>
          <p:cNvPr id="95" name="Picture 3" descr=""/>
          <p:cNvPicPr/>
          <p:nvPr/>
        </p:nvPicPr>
        <p:blipFill>
          <a:blip r:embed="rId1"/>
          <a:stretch/>
        </p:blipFill>
        <p:spPr>
          <a:xfrm>
            <a:off x="5622480" y="1176120"/>
            <a:ext cx="6252120" cy="4689000"/>
          </a:xfrm>
          <a:prstGeom prst="rect">
            <a:avLst/>
          </a:prstGeom>
          <a:ln w="0">
            <a:noFill/>
          </a:ln>
        </p:spPr>
      </p:pic>
      <p:sp>
        <p:nvSpPr>
          <p:cNvPr id="96" name="TextBox 8"/>
          <p:cNvSpPr/>
          <p:nvPr/>
        </p:nvSpPr>
        <p:spPr>
          <a:xfrm>
            <a:off x="6357600" y="2240640"/>
            <a:ext cx="605160" cy="4561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00843c"/>
                </a:solidFill>
                <a:latin typeface="Calibri"/>
              </a:rPr>
              <a:t>In</a:t>
            </a:r>
            <a:endParaRPr b="0" lang="en-US" sz="2400" spc="-1" strike="noStrike">
              <a:latin typeface="Arial"/>
            </a:endParaRPr>
          </a:p>
        </p:txBody>
      </p:sp>
      <p:sp>
        <p:nvSpPr>
          <p:cNvPr id="97" name="TextBox 9"/>
          <p:cNvSpPr/>
          <p:nvPr/>
        </p:nvSpPr>
        <p:spPr>
          <a:xfrm>
            <a:off x="6357600" y="1509120"/>
            <a:ext cx="605160" cy="4561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ff0000"/>
                </a:solidFill>
                <a:latin typeface="Calibri"/>
              </a:rPr>
              <a:t>Ga</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Title 1"/>
          <p:cNvSpPr txBox="1"/>
          <p:nvPr/>
        </p:nvSpPr>
        <p:spPr>
          <a:xfrm>
            <a:off x="1073880" y="303120"/>
            <a:ext cx="10569960" cy="759960"/>
          </a:xfrm>
          <a:prstGeom prst="rect">
            <a:avLst/>
          </a:prstGeom>
          <a:noFill/>
          <a:ln w="0">
            <a:noFill/>
          </a:ln>
        </p:spPr>
        <p:txBody>
          <a:bodyPr anchor="ctr">
            <a:normAutofit/>
          </a:bodyPr>
          <a:p>
            <a:pPr>
              <a:lnSpc>
                <a:spcPct val="90000"/>
              </a:lnSpc>
            </a:pPr>
            <a:r>
              <a:rPr b="0" lang="en-US" sz="4400" spc="-1" strike="noStrike">
                <a:solidFill>
                  <a:srgbClr val="000000"/>
                </a:solidFill>
                <a:latin typeface="Calibri Light"/>
              </a:rPr>
              <a:t>Disorder in the Cation Sublattice</a:t>
            </a:r>
            <a:endParaRPr b="0" lang="en-US" sz="4400" spc="-1" strike="noStrike">
              <a:solidFill>
                <a:srgbClr val="000000"/>
              </a:solidFill>
              <a:latin typeface="Calibri"/>
            </a:endParaRPr>
          </a:p>
        </p:txBody>
      </p:sp>
      <p:sp>
        <p:nvSpPr>
          <p:cNvPr id="207" name="Content Placeholder 2"/>
          <p:cNvSpPr txBox="1"/>
          <p:nvPr/>
        </p:nvSpPr>
        <p:spPr>
          <a:xfrm>
            <a:off x="6359040" y="1980720"/>
            <a:ext cx="3770280" cy="1999800"/>
          </a:xfrm>
          <a:prstGeom prst="rect">
            <a:avLst/>
          </a:prstGeom>
          <a:noFill/>
          <a:ln w="0">
            <a:noFill/>
          </a:ln>
        </p:spPr>
        <p:txBody>
          <a:bodyPr>
            <a:normAutofit/>
          </a:bodyPr>
          <a:p>
            <a:pPr marL="228600" indent="-228240">
              <a:lnSpc>
                <a:spcPct val="90000"/>
              </a:lnSpc>
              <a:spcBef>
                <a:spcPts val="1001"/>
              </a:spcBef>
              <a:buClr>
                <a:srgbClr val="000000"/>
              </a:buClr>
              <a:buFont typeface="Arial"/>
              <a:buChar char="•"/>
            </a:pPr>
            <a:r>
              <a:rPr b="0" lang="en-US" sz="3100" spc="-1" strike="noStrike">
                <a:solidFill>
                  <a:srgbClr val="000000"/>
                </a:solidFill>
                <a:latin typeface="Calibri"/>
              </a:rPr>
              <a:t>Heterovalent ternary nitride belonging to the orthorhombic space group Pna2</a:t>
            </a:r>
            <a:r>
              <a:rPr b="0" lang="en-US" sz="3100" spc="-1" strike="noStrike" baseline="-25000">
                <a:solidFill>
                  <a:srgbClr val="000000"/>
                </a:solidFill>
                <a:latin typeface="Calibri"/>
              </a:rPr>
              <a:t>1</a:t>
            </a:r>
            <a:endParaRPr b="0" lang="en-US" sz="3100" spc="-1" strike="noStrike">
              <a:solidFill>
                <a:srgbClr val="000000"/>
              </a:solidFill>
              <a:latin typeface="Calibri"/>
            </a:endParaRPr>
          </a:p>
          <a:p>
            <a:endParaRPr b="0" lang="en-US" sz="3100" spc="-1" strike="noStrike">
              <a:solidFill>
                <a:srgbClr val="000000"/>
              </a:solidFill>
              <a:latin typeface="Calibri"/>
            </a:endParaRPr>
          </a:p>
        </p:txBody>
      </p:sp>
      <p:sp>
        <p:nvSpPr>
          <p:cNvPr id="208" name="TextBox 11"/>
          <p:cNvSpPr/>
          <p:nvPr/>
        </p:nvSpPr>
        <p:spPr>
          <a:xfrm>
            <a:off x="1700280" y="1099800"/>
            <a:ext cx="3832200" cy="51696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n-US" sz="2800" spc="-1" strike="noStrike">
                <a:solidFill>
                  <a:srgbClr val="000000"/>
                </a:solidFill>
                <a:latin typeface="Calibri"/>
              </a:rPr>
              <a:t>Order Cation Sublattice</a:t>
            </a:r>
            <a:endParaRPr b="0" lang="en-US" sz="2800" spc="-1" strike="noStrike">
              <a:latin typeface="Arial"/>
            </a:endParaRPr>
          </a:p>
        </p:txBody>
      </p:sp>
      <p:sp>
        <p:nvSpPr>
          <p:cNvPr id="209" name="TextBox 12"/>
          <p:cNvSpPr/>
          <p:nvPr/>
        </p:nvSpPr>
        <p:spPr>
          <a:xfrm>
            <a:off x="4529160" y="4338360"/>
            <a:ext cx="3133440" cy="3337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n-US" sz="1600" spc="-1" strike="noStrike">
                <a:solidFill>
                  <a:srgbClr val="000000"/>
                </a:solidFill>
                <a:latin typeface="Calibri"/>
              </a:rPr>
              <a:t>Red= Mg, Blue = Sn, Tan = N</a:t>
            </a:r>
            <a:endParaRPr b="0" lang="en-US" sz="1600" spc="-1" strike="noStrike">
              <a:latin typeface="Arial"/>
            </a:endParaRPr>
          </a:p>
        </p:txBody>
      </p:sp>
      <p:pic>
        <p:nvPicPr>
          <p:cNvPr id="210" name="Picture 13" descr=""/>
          <p:cNvPicPr/>
          <p:nvPr/>
        </p:nvPicPr>
        <p:blipFill>
          <a:blip r:embed="rId1"/>
          <a:stretch/>
        </p:blipFill>
        <p:spPr>
          <a:xfrm>
            <a:off x="2324520" y="1622880"/>
            <a:ext cx="2579400" cy="273960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1" name="Picture 22" descr=""/>
          <p:cNvPicPr/>
          <p:nvPr/>
        </p:nvPicPr>
        <p:blipFill>
          <a:blip r:embed="rId1"/>
          <a:stretch/>
        </p:blipFill>
        <p:spPr>
          <a:xfrm>
            <a:off x="2324520" y="1622880"/>
            <a:ext cx="2579400" cy="2739600"/>
          </a:xfrm>
          <a:prstGeom prst="rect">
            <a:avLst/>
          </a:prstGeom>
          <a:ln w="0">
            <a:noFill/>
          </a:ln>
        </p:spPr>
      </p:pic>
      <p:pic>
        <p:nvPicPr>
          <p:cNvPr id="212" name="Picture 20" descr=""/>
          <p:cNvPicPr/>
          <p:nvPr/>
        </p:nvPicPr>
        <p:blipFill>
          <a:blip r:embed="rId2"/>
          <a:stretch/>
        </p:blipFill>
        <p:spPr>
          <a:xfrm>
            <a:off x="7108920" y="1622880"/>
            <a:ext cx="2579400" cy="2692080"/>
          </a:xfrm>
          <a:prstGeom prst="rect">
            <a:avLst/>
          </a:prstGeom>
          <a:ln w="0">
            <a:noFill/>
          </a:ln>
        </p:spPr>
      </p:pic>
      <p:sp>
        <p:nvSpPr>
          <p:cNvPr id="213" name="Title 1"/>
          <p:cNvSpPr txBox="1"/>
          <p:nvPr/>
        </p:nvSpPr>
        <p:spPr>
          <a:xfrm>
            <a:off x="1073880" y="303120"/>
            <a:ext cx="10569960" cy="759960"/>
          </a:xfrm>
          <a:prstGeom prst="rect">
            <a:avLst/>
          </a:prstGeom>
          <a:noFill/>
          <a:ln w="0">
            <a:noFill/>
          </a:ln>
        </p:spPr>
        <p:txBody>
          <a:bodyPr anchor="ctr">
            <a:normAutofit/>
          </a:bodyPr>
          <a:p>
            <a:pPr>
              <a:lnSpc>
                <a:spcPct val="90000"/>
              </a:lnSpc>
            </a:pPr>
            <a:r>
              <a:rPr b="0" lang="en-US" sz="4400" spc="-1" strike="noStrike">
                <a:solidFill>
                  <a:srgbClr val="000000"/>
                </a:solidFill>
                <a:latin typeface="Calibri Light"/>
              </a:rPr>
              <a:t>Disorder in the Cation Sublattice</a:t>
            </a:r>
            <a:endParaRPr b="0" lang="en-US" sz="4400" spc="-1" strike="noStrike">
              <a:solidFill>
                <a:srgbClr val="000000"/>
              </a:solidFill>
              <a:latin typeface="Calibri"/>
            </a:endParaRPr>
          </a:p>
        </p:txBody>
      </p:sp>
      <p:sp>
        <p:nvSpPr>
          <p:cNvPr id="214" name="Content Placeholder 2"/>
          <p:cNvSpPr/>
          <p:nvPr/>
        </p:nvSpPr>
        <p:spPr>
          <a:xfrm>
            <a:off x="1547640" y="4716360"/>
            <a:ext cx="4137120" cy="924480"/>
          </a:xfrm>
          <a:prstGeom prst="rect">
            <a:avLst/>
          </a:prstGeom>
          <a:noFill/>
          <a:ln w="0">
            <a:noFill/>
          </a:ln>
        </p:spPr>
        <p:style>
          <a:lnRef idx="0"/>
          <a:fillRef idx="0"/>
          <a:effectRef idx="0"/>
          <a:fontRef idx="minor"/>
        </p:style>
        <p:txBody>
          <a:bodyPr>
            <a:normAutofit/>
          </a:bodyPr>
          <a:p>
            <a:pPr algn="ctr">
              <a:lnSpc>
                <a:spcPct val="94000"/>
              </a:lnSpc>
              <a:spcBef>
                <a:spcPts val="1001"/>
              </a:spcBef>
              <a:spcAft>
                <a:spcPts val="201"/>
              </a:spcAft>
              <a:tabLst>
                <a:tab algn="l" pos="0"/>
              </a:tabLst>
            </a:pPr>
            <a:r>
              <a:rPr b="0" lang="en-US" sz="3000" spc="-1" strike="noStrike">
                <a:solidFill>
                  <a:srgbClr val="000000"/>
                </a:solidFill>
                <a:latin typeface="Calibri"/>
              </a:rPr>
              <a:t>Mg and Sn occupy their equilibrium positions </a:t>
            </a:r>
            <a:endParaRPr b="0" lang="en-US" sz="3000" spc="-1" strike="noStrike">
              <a:latin typeface="Arial"/>
            </a:endParaRPr>
          </a:p>
          <a:p>
            <a:pPr algn="ctr">
              <a:lnSpc>
                <a:spcPct val="94000"/>
              </a:lnSpc>
              <a:spcBef>
                <a:spcPts val="499"/>
              </a:spcBef>
              <a:spcAft>
                <a:spcPts val="201"/>
              </a:spcAft>
              <a:tabLst>
                <a:tab algn="l" pos="0"/>
              </a:tabLst>
            </a:pPr>
            <a:endParaRPr b="0" lang="en-US" sz="3000" spc="-1" strike="noStrike">
              <a:latin typeface="Arial"/>
            </a:endParaRPr>
          </a:p>
        </p:txBody>
      </p:sp>
      <p:sp>
        <p:nvSpPr>
          <p:cNvPr id="215" name="TextBox 8"/>
          <p:cNvSpPr/>
          <p:nvPr/>
        </p:nvSpPr>
        <p:spPr>
          <a:xfrm>
            <a:off x="6095880" y="1117800"/>
            <a:ext cx="4432680" cy="51696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n-US" sz="2800" spc="-1" strike="noStrike">
                <a:solidFill>
                  <a:srgbClr val="000000"/>
                </a:solidFill>
                <a:latin typeface="Calibri"/>
              </a:rPr>
              <a:t>Disordered Cation Sublattice</a:t>
            </a:r>
            <a:endParaRPr b="0" lang="en-US" sz="2800" spc="-1" strike="noStrike">
              <a:latin typeface="Arial"/>
            </a:endParaRPr>
          </a:p>
        </p:txBody>
      </p:sp>
      <p:sp>
        <p:nvSpPr>
          <p:cNvPr id="216" name="Content Placeholder 2"/>
          <p:cNvSpPr/>
          <p:nvPr/>
        </p:nvSpPr>
        <p:spPr>
          <a:xfrm>
            <a:off x="6239520" y="4711320"/>
            <a:ext cx="4559400" cy="918000"/>
          </a:xfrm>
          <a:prstGeom prst="rect">
            <a:avLst/>
          </a:prstGeom>
          <a:noFill/>
          <a:ln w="0">
            <a:noFill/>
          </a:ln>
        </p:spPr>
        <p:style>
          <a:lnRef idx="0"/>
          <a:fillRef idx="0"/>
          <a:effectRef idx="0"/>
          <a:fontRef idx="minor"/>
        </p:style>
        <p:txBody>
          <a:bodyPr>
            <a:normAutofit/>
          </a:bodyPr>
          <a:p>
            <a:pPr algn="ctr">
              <a:lnSpc>
                <a:spcPct val="94000"/>
              </a:lnSpc>
              <a:spcBef>
                <a:spcPts val="1001"/>
              </a:spcBef>
              <a:spcAft>
                <a:spcPts val="201"/>
              </a:spcAft>
              <a:tabLst>
                <a:tab algn="l" pos="0"/>
              </a:tabLst>
            </a:pPr>
            <a:r>
              <a:rPr b="0" lang="en-US" sz="3000" spc="-1" strike="noStrike">
                <a:solidFill>
                  <a:srgbClr val="000000"/>
                </a:solidFill>
                <a:latin typeface="Calibri"/>
              </a:rPr>
              <a:t>Mg and Sn randomly distributed over cation sites</a:t>
            </a:r>
            <a:endParaRPr b="0" lang="en-US" sz="3000" spc="-1" strike="noStrike">
              <a:latin typeface="Arial"/>
            </a:endParaRPr>
          </a:p>
        </p:txBody>
      </p:sp>
      <p:sp>
        <p:nvSpPr>
          <p:cNvPr id="217" name="TextBox 15"/>
          <p:cNvSpPr/>
          <p:nvPr/>
        </p:nvSpPr>
        <p:spPr>
          <a:xfrm>
            <a:off x="1729800" y="1099800"/>
            <a:ext cx="3984480" cy="51696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n-US" sz="2800" spc="-1" strike="noStrike">
                <a:solidFill>
                  <a:srgbClr val="000000"/>
                </a:solidFill>
                <a:latin typeface="Calibri"/>
              </a:rPr>
              <a:t>Ordered Cation Sublattice</a:t>
            </a:r>
            <a:endParaRPr b="0" lang="en-US" sz="2800" spc="-1" strike="noStrike">
              <a:latin typeface="Arial"/>
            </a:endParaRPr>
          </a:p>
        </p:txBody>
      </p:sp>
      <p:sp>
        <p:nvSpPr>
          <p:cNvPr id="218" name="TextBox 16"/>
          <p:cNvSpPr/>
          <p:nvPr/>
        </p:nvSpPr>
        <p:spPr>
          <a:xfrm>
            <a:off x="4529160" y="4354560"/>
            <a:ext cx="3133440" cy="3337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n-US" sz="1600" spc="-1" strike="noStrike">
                <a:solidFill>
                  <a:srgbClr val="000000"/>
                </a:solidFill>
                <a:latin typeface="Calibri"/>
              </a:rPr>
              <a:t>Red = Mg, Blue = Sn, Tan = N</a:t>
            </a:r>
            <a:endParaRPr b="0" lang="en-US" sz="1600" spc="-1" strike="noStrike">
              <a:latin typeface="Arial"/>
            </a:endParaRPr>
          </a:p>
        </p:txBody>
      </p:sp>
      <p:sp>
        <p:nvSpPr>
          <p:cNvPr id="219" name="Content Placeholder 2"/>
          <p:cNvSpPr/>
          <p:nvPr/>
        </p:nvSpPr>
        <p:spPr>
          <a:xfrm>
            <a:off x="2192040" y="6013080"/>
            <a:ext cx="7807320" cy="541440"/>
          </a:xfrm>
          <a:prstGeom prst="rect">
            <a:avLst/>
          </a:prstGeom>
          <a:noFill/>
          <a:ln w="0">
            <a:noFill/>
          </a:ln>
        </p:spPr>
        <p:style>
          <a:lnRef idx="0"/>
          <a:fillRef idx="0"/>
          <a:effectRef idx="0"/>
          <a:fontRef idx="minor"/>
        </p:style>
        <p:txBody>
          <a:bodyPr>
            <a:normAutofit/>
          </a:bodyPr>
          <a:p>
            <a:pPr>
              <a:lnSpc>
                <a:spcPct val="94000"/>
              </a:lnSpc>
              <a:spcBef>
                <a:spcPts val="1001"/>
              </a:spcBef>
              <a:spcAft>
                <a:spcPts val="201"/>
              </a:spcAft>
              <a:tabLst>
                <a:tab algn="l" pos="0"/>
              </a:tabLst>
            </a:pPr>
            <a:r>
              <a:rPr b="0" lang="en-US" sz="3200" spc="-1" strike="noStrike">
                <a:solidFill>
                  <a:srgbClr val="000000"/>
                </a:solidFill>
                <a:latin typeface="Calibri"/>
              </a:rPr>
              <a:t>Varying degrees of cation disorder in between</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Content Placeholder 2"/>
          <p:cNvSpPr txBox="1"/>
          <p:nvPr/>
        </p:nvSpPr>
        <p:spPr>
          <a:xfrm>
            <a:off x="470520" y="1413000"/>
            <a:ext cx="11368800" cy="5082120"/>
          </a:xfrm>
          <a:prstGeom prst="rect">
            <a:avLst/>
          </a:prstGeom>
          <a:noFill/>
          <a:ln w="0">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Quantify the degree of ordering through the long-range order parameter S:</a:t>
            </a:r>
            <a:endParaRPr b="0" lang="en-US" sz="2800" spc="-1" strike="noStrike">
              <a:solidFill>
                <a:srgbClr val="000000"/>
              </a:solidFill>
              <a:latin typeface="Calibri"/>
            </a:endParaRPr>
          </a:p>
          <a:p>
            <a:pPr>
              <a:lnSpc>
                <a:spcPct val="90000"/>
              </a:lnSpc>
              <a:spcBef>
                <a:spcPts val="1001"/>
              </a:spcBef>
              <a:tabLst>
                <a:tab algn="l" pos="0"/>
              </a:tabLst>
            </a:pP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tabLst>
                <a:tab algn="l" pos="0"/>
              </a:tabLst>
            </a:pPr>
            <a:r>
              <a:rPr b="0" lang="en-US" sz="2400" spc="-1" strike="noStrike">
                <a:solidFill>
                  <a:srgbClr val="000000"/>
                </a:solidFill>
                <a:latin typeface="Calibri"/>
              </a:rPr>
              <a:t>the fraction of column-II sites occupied by column-II atoms</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tabLst>
                <a:tab algn="l" pos="0"/>
              </a:tabLst>
            </a:pPr>
            <a:r>
              <a:rPr b="0" lang="en-US" sz="2400" spc="-1" strike="noStrike">
                <a:solidFill>
                  <a:srgbClr val="000000"/>
                </a:solidFill>
                <a:latin typeface="Calibri"/>
              </a:rPr>
              <a:t>the fraction of column-IV sites occupied by column-IV atoms</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tabLst>
                <a:tab algn="l" pos="0"/>
              </a:tabLst>
            </a:pPr>
            <a:r>
              <a:rPr b="0" lang="en-US" sz="2400" spc="-1" strike="noStrike">
                <a:solidFill>
                  <a:srgbClr val="000000"/>
                </a:solidFill>
                <a:latin typeface="Calibri"/>
              </a:rPr>
              <a:t>Stoichiometric samples:= </a:t>
            </a:r>
            <a:endParaRPr b="0" lang="en-US" sz="2400" spc="-1" strike="noStrike">
              <a:solidFill>
                <a:srgbClr val="000000"/>
              </a:solidFill>
              <a:latin typeface="Calibri"/>
            </a:endParaRPr>
          </a:p>
          <a:p>
            <a:pPr marL="228600" indent="-22824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Can be accessed using Raman spectroscopy, RHEED, or XRD</a:t>
            </a:r>
            <a:endParaRPr b="0" lang="en-US" sz="2800" spc="-1" strike="noStrike">
              <a:solidFill>
                <a:srgbClr val="000000"/>
              </a:solidFill>
              <a:latin typeface="Calibri"/>
            </a:endParaRPr>
          </a:p>
        </p:txBody>
      </p:sp>
      <p:sp>
        <p:nvSpPr>
          <p:cNvPr id="221" name="Title 1"/>
          <p:cNvSpPr/>
          <p:nvPr/>
        </p:nvSpPr>
        <p:spPr>
          <a:xfrm>
            <a:off x="838080" y="132480"/>
            <a:ext cx="10515240" cy="894960"/>
          </a:xfrm>
          <a:prstGeom prst="rect">
            <a:avLst/>
          </a:prstGeom>
          <a:noFill/>
          <a:ln w="0">
            <a:noFill/>
          </a:ln>
        </p:spPr>
        <p:style>
          <a:lnRef idx="0"/>
          <a:fillRef idx="0"/>
          <a:effectRef idx="0"/>
          <a:fontRef idx="minor"/>
        </p:style>
        <p:txBody>
          <a:bodyPr anchor="ctr">
            <a:normAutofit/>
          </a:bodyPr>
          <a:p>
            <a:pPr>
              <a:lnSpc>
                <a:spcPct val="90000"/>
              </a:lnSpc>
            </a:pPr>
            <a:r>
              <a:rPr b="0" lang="en-US" sz="4400" spc="-1" strike="noStrike">
                <a:solidFill>
                  <a:srgbClr val="000000"/>
                </a:solidFill>
                <a:latin typeface="Calibri Light"/>
              </a:rPr>
              <a:t>Quantifying Disorder</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Content Placeholder 2"/>
          <p:cNvSpPr txBox="1"/>
          <p:nvPr/>
        </p:nvSpPr>
        <p:spPr>
          <a:xfrm>
            <a:off x="470520" y="1128240"/>
            <a:ext cx="5953680" cy="5729400"/>
          </a:xfrm>
          <a:prstGeom prst="rect">
            <a:avLst/>
          </a:prstGeom>
          <a:noFill/>
          <a:ln w="0">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Quantify the degree of ordering through the long-range order parameter S:</a:t>
            </a:r>
            <a:endParaRPr b="0" lang="en-US" sz="2800" spc="-1" strike="noStrike">
              <a:solidFill>
                <a:srgbClr val="000000"/>
              </a:solidFill>
              <a:latin typeface="Calibri"/>
            </a:endParaRPr>
          </a:p>
          <a:p>
            <a:pPr>
              <a:lnSpc>
                <a:spcPct val="90000"/>
              </a:lnSpc>
              <a:spcBef>
                <a:spcPts val="1001"/>
              </a:spcBef>
              <a:tabLst>
                <a:tab algn="l" pos="0"/>
              </a:tabLst>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tabLst>
                <a:tab algn="l" pos="0"/>
              </a:tabLst>
            </a:pPr>
            <a:r>
              <a:rPr b="0" lang="en-US" sz="2750" spc="-1" strike="noStrike">
                <a:solidFill>
                  <a:srgbClr val="000000"/>
                </a:solidFill>
                <a:latin typeface="Calibri"/>
              </a:rPr>
              <a:t>Raman spectra: Different features are prominent depending on the structure </a:t>
            </a:r>
            <a:endParaRPr b="0" lang="en-US" sz="2750" spc="-1" strike="noStrike">
              <a:solidFill>
                <a:srgbClr val="000000"/>
              </a:solidFill>
              <a:latin typeface="Calibri"/>
            </a:endParaRPr>
          </a:p>
          <a:p>
            <a:pPr marL="228600" indent="-22824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Top profile is most alike to the wurtzite crystal structure</a:t>
            </a:r>
            <a:endParaRPr b="0" lang="en-US" sz="2800" spc="-1" strike="noStrike">
              <a:solidFill>
                <a:srgbClr val="000000"/>
              </a:solidFill>
              <a:latin typeface="Calibri"/>
            </a:endParaRPr>
          </a:p>
        </p:txBody>
      </p:sp>
      <p:pic>
        <p:nvPicPr>
          <p:cNvPr id="223" name="Picture 3" descr=""/>
          <p:cNvPicPr/>
          <p:nvPr/>
        </p:nvPicPr>
        <p:blipFill>
          <a:blip r:embed="rId1"/>
          <a:stretch/>
        </p:blipFill>
        <p:spPr>
          <a:xfrm>
            <a:off x="6819840" y="1078200"/>
            <a:ext cx="4910760" cy="4701240"/>
          </a:xfrm>
          <a:prstGeom prst="rect">
            <a:avLst/>
          </a:prstGeom>
          <a:ln w="0">
            <a:noFill/>
          </a:ln>
        </p:spPr>
      </p:pic>
      <p:sp>
        <p:nvSpPr>
          <p:cNvPr id="224" name="Rectangle 4"/>
          <p:cNvSpPr/>
          <p:nvPr/>
        </p:nvSpPr>
        <p:spPr>
          <a:xfrm>
            <a:off x="7966440" y="6065640"/>
            <a:ext cx="2607120" cy="3186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500" spc="-1" strike="noStrike">
                <a:solidFill>
                  <a:srgbClr val="000000"/>
                </a:solidFill>
                <a:latin typeface="Arial"/>
              </a:rPr>
              <a:t>Courtesy Prof. Patrice Miska</a:t>
            </a:r>
            <a:endParaRPr b="0" lang="en-US" sz="1500" spc="-1" strike="noStrike">
              <a:latin typeface="Arial"/>
            </a:endParaRPr>
          </a:p>
        </p:txBody>
      </p:sp>
      <p:sp>
        <p:nvSpPr>
          <p:cNvPr id="225" name="TextBox 5"/>
          <p:cNvSpPr/>
          <p:nvPr/>
        </p:nvSpPr>
        <p:spPr>
          <a:xfrm>
            <a:off x="10743480" y="1638720"/>
            <a:ext cx="861840" cy="318600"/>
          </a:xfrm>
          <a:prstGeom prst="rect">
            <a:avLst/>
          </a:prstGeom>
          <a:solidFill>
            <a:schemeClr val="bg1"/>
          </a:solidFill>
          <a:ln w="0">
            <a:noFill/>
          </a:ln>
        </p:spPr>
        <p:style>
          <a:lnRef idx="0"/>
          <a:fillRef idx="0"/>
          <a:effectRef idx="0"/>
          <a:fontRef idx="minor"/>
        </p:style>
        <p:txBody>
          <a:bodyPr lIns="90000" rIns="90000" tIns="45000" bIns="45000">
            <a:spAutoFit/>
          </a:bodyPr>
          <a:p>
            <a:pPr>
              <a:lnSpc>
                <a:spcPct val="100000"/>
              </a:lnSpc>
            </a:pPr>
            <a:r>
              <a:rPr b="0" lang="en-US" sz="1500" spc="-1" strike="noStrike">
                <a:solidFill>
                  <a:srgbClr val="000000"/>
                </a:solidFill>
                <a:latin typeface="Calibri"/>
              </a:rPr>
              <a:t>S</a:t>
            </a:r>
            <a:r>
              <a:rPr b="0" lang="en-US" sz="1500" spc="-1" strike="noStrike" baseline="30000">
                <a:solidFill>
                  <a:srgbClr val="000000"/>
                </a:solidFill>
                <a:latin typeface="Calibri"/>
              </a:rPr>
              <a:t>2</a:t>
            </a:r>
            <a:r>
              <a:rPr b="0" lang="en-US" sz="1500" spc="-1" strike="noStrike">
                <a:solidFill>
                  <a:srgbClr val="000000"/>
                </a:solidFill>
                <a:latin typeface="Calibri"/>
              </a:rPr>
              <a:t>=0.45</a:t>
            </a:r>
            <a:endParaRPr b="0" lang="en-US" sz="1500" spc="-1" strike="noStrike">
              <a:latin typeface="Arial"/>
            </a:endParaRPr>
          </a:p>
        </p:txBody>
      </p:sp>
      <p:sp>
        <p:nvSpPr>
          <p:cNvPr id="226" name="TextBox 6"/>
          <p:cNvSpPr/>
          <p:nvPr/>
        </p:nvSpPr>
        <p:spPr>
          <a:xfrm>
            <a:off x="7286040" y="2184120"/>
            <a:ext cx="873720" cy="318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500" spc="-1" strike="noStrike">
                <a:solidFill>
                  <a:srgbClr val="000000"/>
                </a:solidFill>
                <a:latin typeface="Calibri"/>
              </a:rPr>
              <a:t>S</a:t>
            </a:r>
            <a:r>
              <a:rPr b="0" lang="en-US" sz="1500" spc="-1" strike="noStrike" baseline="30000">
                <a:solidFill>
                  <a:srgbClr val="000000"/>
                </a:solidFill>
                <a:latin typeface="Calibri"/>
              </a:rPr>
              <a:t>2</a:t>
            </a:r>
            <a:r>
              <a:rPr b="0" lang="en-US" sz="1500" spc="-1" strike="noStrike">
                <a:solidFill>
                  <a:srgbClr val="000000"/>
                </a:solidFill>
                <a:latin typeface="Calibri"/>
              </a:rPr>
              <a:t>=0.60</a:t>
            </a:r>
            <a:endParaRPr b="0" lang="en-US" sz="1500" spc="-1" strike="noStrike">
              <a:latin typeface="Arial"/>
            </a:endParaRPr>
          </a:p>
        </p:txBody>
      </p:sp>
      <p:sp>
        <p:nvSpPr>
          <p:cNvPr id="227" name="TextBox 7"/>
          <p:cNvSpPr/>
          <p:nvPr/>
        </p:nvSpPr>
        <p:spPr>
          <a:xfrm>
            <a:off x="7306200" y="2685960"/>
            <a:ext cx="873720" cy="318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500" spc="-1" strike="noStrike">
                <a:solidFill>
                  <a:srgbClr val="000000"/>
                </a:solidFill>
                <a:latin typeface="Calibri"/>
              </a:rPr>
              <a:t>S</a:t>
            </a:r>
            <a:r>
              <a:rPr b="0" lang="en-US" sz="1500" spc="-1" strike="noStrike" baseline="30000">
                <a:solidFill>
                  <a:srgbClr val="000000"/>
                </a:solidFill>
                <a:latin typeface="Calibri"/>
              </a:rPr>
              <a:t>2</a:t>
            </a:r>
            <a:r>
              <a:rPr b="0" lang="en-US" sz="1500" spc="-1" strike="noStrike">
                <a:solidFill>
                  <a:srgbClr val="000000"/>
                </a:solidFill>
                <a:latin typeface="Calibri"/>
              </a:rPr>
              <a:t>=0.70</a:t>
            </a:r>
            <a:endParaRPr b="0" lang="en-US" sz="1500" spc="-1" strike="noStrike">
              <a:latin typeface="Arial"/>
            </a:endParaRPr>
          </a:p>
        </p:txBody>
      </p:sp>
      <p:sp>
        <p:nvSpPr>
          <p:cNvPr id="228" name="TextBox 8"/>
          <p:cNvSpPr/>
          <p:nvPr/>
        </p:nvSpPr>
        <p:spPr>
          <a:xfrm>
            <a:off x="7306200" y="3317760"/>
            <a:ext cx="873720" cy="318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500" spc="-1" strike="noStrike">
                <a:solidFill>
                  <a:srgbClr val="000000"/>
                </a:solidFill>
                <a:latin typeface="Calibri"/>
              </a:rPr>
              <a:t>S</a:t>
            </a:r>
            <a:r>
              <a:rPr b="0" lang="en-US" sz="1500" spc="-1" strike="noStrike" baseline="30000">
                <a:solidFill>
                  <a:srgbClr val="000000"/>
                </a:solidFill>
                <a:latin typeface="Calibri"/>
              </a:rPr>
              <a:t>2</a:t>
            </a:r>
            <a:r>
              <a:rPr b="0" lang="en-US" sz="1500" spc="-1" strike="noStrike">
                <a:solidFill>
                  <a:srgbClr val="000000"/>
                </a:solidFill>
                <a:latin typeface="Calibri"/>
              </a:rPr>
              <a:t>=0.72</a:t>
            </a:r>
            <a:endParaRPr b="0" lang="en-US" sz="1500" spc="-1" strike="noStrike">
              <a:latin typeface="Arial"/>
            </a:endParaRPr>
          </a:p>
        </p:txBody>
      </p:sp>
      <p:sp>
        <p:nvSpPr>
          <p:cNvPr id="229" name="TextBox 9"/>
          <p:cNvSpPr/>
          <p:nvPr/>
        </p:nvSpPr>
        <p:spPr>
          <a:xfrm>
            <a:off x="7306200" y="3909240"/>
            <a:ext cx="873720" cy="318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500" spc="-1" strike="noStrike">
                <a:solidFill>
                  <a:srgbClr val="000000"/>
                </a:solidFill>
                <a:latin typeface="Calibri"/>
              </a:rPr>
              <a:t>S</a:t>
            </a:r>
            <a:r>
              <a:rPr b="0" lang="en-US" sz="1500" spc="-1" strike="noStrike" baseline="30000">
                <a:solidFill>
                  <a:srgbClr val="000000"/>
                </a:solidFill>
                <a:latin typeface="Calibri"/>
              </a:rPr>
              <a:t>2</a:t>
            </a:r>
            <a:r>
              <a:rPr b="0" lang="en-US" sz="1500" spc="-1" strike="noStrike">
                <a:solidFill>
                  <a:srgbClr val="000000"/>
                </a:solidFill>
                <a:latin typeface="Calibri"/>
              </a:rPr>
              <a:t>=0.74</a:t>
            </a:r>
            <a:endParaRPr b="0" lang="en-US" sz="1500" spc="-1" strike="noStrike">
              <a:latin typeface="Arial"/>
            </a:endParaRPr>
          </a:p>
        </p:txBody>
      </p:sp>
      <p:sp>
        <p:nvSpPr>
          <p:cNvPr id="230" name="TextBox 10"/>
          <p:cNvSpPr/>
          <p:nvPr/>
        </p:nvSpPr>
        <p:spPr>
          <a:xfrm>
            <a:off x="10743480" y="4489560"/>
            <a:ext cx="861840" cy="318600"/>
          </a:xfrm>
          <a:prstGeom prst="rect">
            <a:avLst/>
          </a:prstGeom>
          <a:solidFill>
            <a:schemeClr val="bg1"/>
          </a:solidFill>
          <a:ln w="0">
            <a:noFill/>
          </a:ln>
        </p:spPr>
        <p:style>
          <a:lnRef idx="0"/>
          <a:fillRef idx="0"/>
          <a:effectRef idx="0"/>
          <a:fontRef idx="minor"/>
        </p:style>
        <p:txBody>
          <a:bodyPr lIns="90000" rIns="90000" tIns="45000" bIns="45000">
            <a:spAutoFit/>
          </a:bodyPr>
          <a:p>
            <a:pPr>
              <a:lnSpc>
                <a:spcPct val="100000"/>
              </a:lnSpc>
            </a:pPr>
            <a:r>
              <a:rPr b="0" lang="en-US" sz="1500" spc="-1" strike="noStrike">
                <a:solidFill>
                  <a:srgbClr val="000000"/>
                </a:solidFill>
                <a:latin typeface="Calibri"/>
              </a:rPr>
              <a:t>S</a:t>
            </a:r>
            <a:r>
              <a:rPr b="0" lang="en-US" sz="1500" spc="-1" strike="noStrike" baseline="30000">
                <a:solidFill>
                  <a:srgbClr val="000000"/>
                </a:solidFill>
                <a:latin typeface="Calibri"/>
              </a:rPr>
              <a:t>2</a:t>
            </a:r>
            <a:r>
              <a:rPr b="0" lang="en-US" sz="1500" spc="-1" strike="noStrike">
                <a:solidFill>
                  <a:srgbClr val="000000"/>
                </a:solidFill>
                <a:latin typeface="Calibri"/>
              </a:rPr>
              <a:t>=0.93</a:t>
            </a:r>
            <a:endParaRPr b="0" lang="en-US" sz="1500" spc="-1" strike="noStrike">
              <a:latin typeface="Arial"/>
            </a:endParaRPr>
          </a:p>
        </p:txBody>
      </p:sp>
      <p:sp>
        <p:nvSpPr>
          <p:cNvPr id="231" name="Rectangle 11"/>
          <p:cNvSpPr/>
          <p:nvPr/>
        </p:nvSpPr>
        <p:spPr>
          <a:xfrm>
            <a:off x="7286040" y="2184120"/>
            <a:ext cx="4221720" cy="1840320"/>
          </a:xfrm>
          <a:prstGeom prst="rect">
            <a:avLst/>
          </a:prstGeom>
          <a:solidFill>
            <a:schemeClr val="bg1"/>
          </a:solidFill>
          <a:ln>
            <a:solidFill>
              <a:srgbClr val="fffaff"/>
            </a:solidFill>
          </a:ln>
        </p:spPr>
        <p:style>
          <a:lnRef idx="2">
            <a:schemeClr val="accent6"/>
          </a:lnRef>
          <a:fillRef idx="1">
            <a:schemeClr val="lt1"/>
          </a:fillRef>
          <a:effectRef idx="0">
            <a:schemeClr val="accent6"/>
          </a:effectRef>
          <a:fontRef idx="minor"/>
        </p:style>
      </p:sp>
      <p:sp>
        <p:nvSpPr>
          <p:cNvPr id="232" name="Rectangle 12"/>
          <p:cNvSpPr/>
          <p:nvPr/>
        </p:nvSpPr>
        <p:spPr>
          <a:xfrm>
            <a:off x="7286040" y="2064240"/>
            <a:ext cx="4221720" cy="2931120"/>
          </a:xfrm>
          <a:prstGeom prst="rect">
            <a:avLst/>
          </a:prstGeom>
          <a:solidFill>
            <a:schemeClr val="bg1"/>
          </a:solidFill>
          <a:ln>
            <a:solidFill>
              <a:srgbClr val="fffaff"/>
            </a:solidFill>
          </a:ln>
        </p:spPr>
        <p:style>
          <a:lnRef idx="2">
            <a:schemeClr val="accent6"/>
          </a:lnRef>
          <a:fillRef idx="1">
            <a:schemeClr val="lt1"/>
          </a:fillRef>
          <a:effectRef idx="0">
            <a:schemeClr val="accent6"/>
          </a:effectRef>
          <a:fontRef idx="minor"/>
        </p:style>
      </p:sp>
      <p:sp>
        <p:nvSpPr>
          <p:cNvPr id="233" name="Rectangle 13"/>
          <p:cNvSpPr/>
          <p:nvPr/>
        </p:nvSpPr>
        <p:spPr>
          <a:xfrm>
            <a:off x="10085760" y="4024800"/>
            <a:ext cx="1422360" cy="264240"/>
          </a:xfrm>
          <a:prstGeom prst="rect">
            <a:avLst/>
          </a:prstGeom>
          <a:solidFill>
            <a:schemeClr val="bg1"/>
          </a:solidFill>
          <a:ln>
            <a:solidFill>
              <a:srgbClr val="fffaff"/>
            </a:solidFill>
          </a:ln>
        </p:spPr>
        <p:style>
          <a:lnRef idx="2">
            <a:schemeClr val="accent6"/>
          </a:lnRef>
          <a:fillRef idx="1">
            <a:schemeClr val="lt1"/>
          </a:fillRef>
          <a:effectRef idx="0">
            <a:schemeClr val="accent6"/>
          </a:effectRef>
          <a:fontRef idx="minor"/>
        </p:style>
      </p:sp>
      <p:sp>
        <p:nvSpPr>
          <p:cNvPr id="234" name="Rectangle 14"/>
          <p:cNvSpPr/>
          <p:nvPr/>
        </p:nvSpPr>
        <p:spPr>
          <a:xfrm flipH="1" rot="20520000">
            <a:off x="8816040" y="1717920"/>
            <a:ext cx="60120" cy="137880"/>
          </a:xfrm>
          <a:prstGeom prst="rect">
            <a:avLst/>
          </a:prstGeom>
          <a:solidFill>
            <a:schemeClr val="bg1"/>
          </a:solidFill>
          <a:ln>
            <a:solidFill>
              <a:srgbClr val="fffaff"/>
            </a:solidFill>
          </a:ln>
        </p:spPr>
        <p:style>
          <a:lnRef idx="2">
            <a:schemeClr val="accent6"/>
          </a:lnRef>
          <a:fillRef idx="1">
            <a:schemeClr val="lt1"/>
          </a:fillRef>
          <a:effectRef idx="0">
            <a:schemeClr val="accent6"/>
          </a:effectRef>
          <a:fontRef idx="minor"/>
        </p:style>
      </p:sp>
      <p:sp>
        <p:nvSpPr>
          <p:cNvPr id="235" name="Rectangle 15"/>
          <p:cNvSpPr/>
          <p:nvPr/>
        </p:nvSpPr>
        <p:spPr>
          <a:xfrm flipH="1">
            <a:off x="8768520" y="1854360"/>
            <a:ext cx="154440" cy="275760"/>
          </a:xfrm>
          <a:prstGeom prst="rect">
            <a:avLst/>
          </a:prstGeom>
          <a:solidFill>
            <a:schemeClr val="bg1"/>
          </a:solidFill>
          <a:ln>
            <a:solidFill>
              <a:srgbClr val="fffaff"/>
            </a:solidFill>
          </a:ln>
        </p:spPr>
        <p:style>
          <a:lnRef idx="2">
            <a:schemeClr val="accent6"/>
          </a:lnRef>
          <a:fillRef idx="1">
            <a:schemeClr val="lt1"/>
          </a:fillRef>
          <a:effectRef idx="0">
            <a:schemeClr val="accent6"/>
          </a:effectRef>
          <a:fontRef idx="minor"/>
        </p:style>
      </p:sp>
      <p:sp>
        <p:nvSpPr>
          <p:cNvPr id="236" name="Rectangle 16"/>
          <p:cNvSpPr/>
          <p:nvPr/>
        </p:nvSpPr>
        <p:spPr>
          <a:xfrm flipH="1">
            <a:off x="11450520" y="2499120"/>
            <a:ext cx="154440" cy="186480"/>
          </a:xfrm>
          <a:prstGeom prst="rect">
            <a:avLst/>
          </a:prstGeom>
          <a:solidFill>
            <a:schemeClr val="bg1"/>
          </a:solidFill>
          <a:ln>
            <a:solidFill>
              <a:srgbClr val="fffaff"/>
            </a:solidFill>
          </a:ln>
        </p:spPr>
        <p:style>
          <a:lnRef idx="2">
            <a:schemeClr val="accent6"/>
          </a:lnRef>
          <a:fillRef idx="1">
            <a:schemeClr val="lt1"/>
          </a:fillRef>
          <a:effectRef idx="0">
            <a:schemeClr val="accent6"/>
          </a:effectRef>
          <a:fontRef idx="minor"/>
        </p:style>
      </p:sp>
      <p:sp>
        <p:nvSpPr>
          <p:cNvPr id="237" name="Rectangle 17"/>
          <p:cNvSpPr/>
          <p:nvPr/>
        </p:nvSpPr>
        <p:spPr>
          <a:xfrm flipH="1">
            <a:off x="11450520" y="3011040"/>
            <a:ext cx="154440" cy="186480"/>
          </a:xfrm>
          <a:prstGeom prst="rect">
            <a:avLst/>
          </a:prstGeom>
          <a:solidFill>
            <a:schemeClr val="bg1"/>
          </a:solidFill>
          <a:ln>
            <a:solidFill>
              <a:srgbClr val="fffaff"/>
            </a:solidFill>
          </a:ln>
        </p:spPr>
        <p:style>
          <a:lnRef idx="2">
            <a:schemeClr val="accent6"/>
          </a:lnRef>
          <a:fillRef idx="1">
            <a:schemeClr val="lt1"/>
          </a:fillRef>
          <a:effectRef idx="0">
            <a:schemeClr val="accent6"/>
          </a:effectRef>
          <a:fontRef idx="minor"/>
        </p:style>
      </p:sp>
      <p:sp>
        <p:nvSpPr>
          <p:cNvPr id="238" name="Rectangle 18"/>
          <p:cNvSpPr/>
          <p:nvPr/>
        </p:nvSpPr>
        <p:spPr>
          <a:xfrm flipH="1">
            <a:off x="11451600" y="3673800"/>
            <a:ext cx="154440" cy="186480"/>
          </a:xfrm>
          <a:prstGeom prst="rect">
            <a:avLst/>
          </a:prstGeom>
          <a:solidFill>
            <a:schemeClr val="bg1"/>
          </a:solidFill>
          <a:ln>
            <a:solidFill>
              <a:srgbClr val="fffaff"/>
            </a:solidFill>
          </a:ln>
        </p:spPr>
        <p:style>
          <a:lnRef idx="2">
            <a:schemeClr val="accent6"/>
          </a:lnRef>
          <a:fillRef idx="1">
            <a:schemeClr val="lt1"/>
          </a:fillRef>
          <a:effectRef idx="0">
            <a:schemeClr val="accent6"/>
          </a:effectRef>
          <a:fontRef idx="minor"/>
        </p:style>
      </p:sp>
      <p:sp>
        <p:nvSpPr>
          <p:cNvPr id="239" name="Rectangle 19"/>
          <p:cNvSpPr/>
          <p:nvPr/>
        </p:nvSpPr>
        <p:spPr>
          <a:xfrm flipH="1">
            <a:off x="10657440" y="4232520"/>
            <a:ext cx="947160" cy="186480"/>
          </a:xfrm>
          <a:prstGeom prst="rect">
            <a:avLst/>
          </a:prstGeom>
          <a:solidFill>
            <a:schemeClr val="bg1"/>
          </a:solidFill>
          <a:ln>
            <a:solidFill>
              <a:srgbClr val="fffaff"/>
            </a:solidFill>
          </a:ln>
        </p:spPr>
        <p:style>
          <a:lnRef idx="2">
            <a:schemeClr val="accent6"/>
          </a:lnRef>
          <a:fillRef idx="1">
            <a:schemeClr val="lt1"/>
          </a:fillRef>
          <a:effectRef idx="0">
            <a:schemeClr val="accent6"/>
          </a:effectRef>
          <a:fontRef idx="minor"/>
        </p:style>
      </p:sp>
      <p:sp>
        <p:nvSpPr>
          <p:cNvPr id="240" name="Title 1"/>
          <p:cNvSpPr/>
          <p:nvPr/>
        </p:nvSpPr>
        <p:spPr>
          <a:xfrm>
            <a:off x="838080" y="132480"/>
            <a:ext cx="10515240" cy="894960"/>
          </a:xfrm>
          <a:prstGeom prst="rect">
            <a:avLst/>
          </a:prstGeom>
          <a:noFill/>
          <a:ln w="0">
            <a:noFill/>
          </a:ln>
        </p:spPr>
        <p:style>
          <a:lnRef idx="0"/>
          <a:fillRef idx="0"/>
          <a:effectRef idx="0"/>
          <a:fontRef idx="minor"/>
        </p:style>
        <p:txBody>
          <a:bodyPr anchor="ctr">
            <a:normAutofit/>
          </a:bodyPr>
          <a:p>
            <a:pPr>
              <a:lnSpc>
                <a:spcPct val="90000"/>
              </a:lnSpc>
            </a:pPr>
            <a:r>
              <a:rPr b="0" lang="en-US" sz="4400" spc="-1" strike="noStrike">
                <a:solidFill>
                  <a:srgbClr val="000000"/>
                </a:solidFill>
                <a:latin typeface="Calibri Light"/>
              </a:rPr>
              <a:t>Quantifying Disorder</a:t>
            </a:r>
            <a:endParaRPr b="0" lang="en-US" sz="4400" spc="-1" strike="noStrike">
              <a:latin typeface="Arial"/>
            </a:endParaRPr>
          </a:p>
        </p:txBody>
      </p:sp>
      <p:sp>
        <p:nvSpPr>
          <p:cNvPr id="241" name="Rectangle 21"/>
          <p:cNvSpPr/>
          <p:nvPr/>
        </p:nvSpPr>
        <p:spPr>
          <a:xfrm flipH="1">
            <a:off x="11430360" y="4883040"/>
            <a:ext cx="154440" cy="186480"/>
          </a:xfrm>
          <a:prstGeom prst="rect">
            <a:avLst/>
          </a:prstGeom>
          <a:solidFill>
            <a:schemeClr val="bg1"/>
          </a:solidFill>
          <a:ln>
            <a:solidFill>
              <a:srgbClr val="fffaff"/>
            </a:solidFill>
          </a:ln>
        </p:spPr>
        <p:style>
          <a:lnRef idx="2">
            <a:schemeClr val="accent6"/>
          </a:lnRef>
          <a:fillRef idx="1">
            <a:schemeClr val="lt1"/>
          </a:fillRef>
          <a:effectRef idx="0">
            <a:schemeClr val="accent6"/>
          </a:effectRef>
          <a:fontRef idx="minor"/>
        </p:style>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Content Placeholder 2"/>
          <p:cNvSpPr txBox="1"/>
          <p:nvPr/>
        </p:nvSpPr>
        <p:spPr>
          <a:xfrm>
            <a:off x="470520" y="1128240"/>
            <a:ext cx="5953680" cy="5259960"/>
          </a:xfrm>
          <a:prstGeom prst="rect">
            <a:avLst/>
          </a:prstGeom>
          <a:noFill/>
          <a:ln w="0">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Quantify the degree of ordering through the long-range order parameter S:</a:t>
            </a:r>
            <a:endParaRPr b="0" lang="en-US" sz="2800" spc="-1" strike="noStrike">
              <a:solidFill>
                <a:srgbClr val="000000"/>
              </a:solidFill>
              <a:latin typeface="Calibri"/>
            </a:endParaRPr>
          </a:p>
          <a:p>
            <a:pPr>
              <a:lnSpc>
                <a:spcPct val="90000"/>
              </a:lnSpc>
              <a:spcBef>
                <a:spcPts val="1001"/>
              </a:spcBef>
              <a:tabLst>
                <a:tab algn="l" pos="0"/>
              </a:tabLst>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tabLst>
                <a:tab algn="l" pos="0"/>
              </a:tabLst>
            </a:pPr>
            <a:r>
              <a:rPr b="0" lang="en-US" sz="2750" spc="-1" strike="noStrike">
                <a:solidFill>
                  <a:srgbClr val="000000"/>
                </a:solidFill>
                <a:latin typeface="Calibri"/>
              </a:rPr>
              <a:t>Raman spectra: Different features are prominent depending on the structure</a:t>
            </a:r>
            <a:endParaRPr b="0" lang="en-US" sz="2750" spc="-1" strike="noStrike">
              <a:solidFill>
                <a:srgbClr val="000000"/>
              </a:solidFill>
              <a:latin typeface="Calibri"/>
            </a:endParaRPr>
          </a:p>
          <a:p>
            <a:pPr marL="228600" indent="-22824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Top profile is most alike to the wurtzite crystal structure</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Bottom profile most alike to the orthorhombic crystal structure</a:t>
            </a:r>
            <a:endParaRPr b="0" lang="en-US" sz="2800" spc="-1" strike="noStrike">
              <a:solidFill>
                <a:srgbClr val="000000"/>
              </a:solidFill>
              <a:latin typeface="Calibri"/>
            </a:endParaRPr>
          </a:p>
        </p:txBody>
      </p:sp>
      <p:pic>
        <p:nvPicPr>
          <p:cNvPr id="243" name="Picture 3" descr=""/>
          <p:cNvPicPr/>
          <p:nvPr/>
        </p:nvPicPr>
        <p:blipFill>
          <a:blip r:embed="rId1"/>
          <a:stretch/>
        </p:blipFill>
        <p:spPr>
          <a:xfrm>
            <a:off x="6819840" y="1078200"/>
            <a:ext cx="4910760" cy="4701240"/>
          </a:xfrm>
          <a:prstGeom prst="rect">
            <a:avLst/>
          </a:prstGeom>
          <a:ln w="0">
            <a:noFill/>
          </a:ln>
        </p:spPr>
      </p:pic>
      <p:sp>
        <p:nvSpPr>
          <p:cNvPr id="244" name="Rectangle 4"/>
          <p:cNvSpPr/>
          <p:nvPr/>
        </p:nvSpPr>
        <p:spPr>
          <a:xfrm>
            <a:off x="7966440" y="6065640"/>
            <a:ext cx="2607120" cy="3186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500" spc="-1" strike="noStrike">
                <a:solidFill>
                  <a:srgbClr val="000000"/>
                </a:solidFill>
                <a:latin typeface="Arial"/>
              </a:rPr>
              <a:t>Courtesy Prof. Patrice Miska</a:t>
            </a:r>
            <a:endParaRPr b="0" lang="en-US" sz="1500" spc="-1" strike="noStrike">
              <a:latin typeface="Arial"/>
            </a:endParaRPr>
          </a:p>
        </p:txBody>
      </p:sp>
      <p:sp>
        <p:nvSpPr>
          <p:cNvPr id="245" name="TextBox 5"/>
          <p:cNvSpPr/>
          <p:nvPr/>
        </p:nvSpPr>
        <p:spPr>
          <a:xfrm>
            <a:off x="10743480" y="1638720"/>
            <a:ext cx="861840" cy="318600"/>
          </a:xfrm>
          <a:prstGeom prst="rect">
            <a:avLst/>
          </a:prstGeom>
          <a:solidFill>
            <a:schemeClr val="bg1"/>
          </a:solidFill>
          <a:ln w="0">
            <a:noFill/>
          </a:ln>
        </p:spPr>
        <p:style>
          <a:lnRef idx="0"/>
          <a:fillRef idx="0"/>
          <a:effectRef idx="0"/>
          <a:fontRef idx="minor"/>
        </p:style>
        <p:txBody>
          <a:bodyPr lIns="90000" rIns="90000" tIns="45000" bIns="45000">
            <a:spAutoFit/>
          </a:bodyPr>
          <a:p>
            <a:pPr>
              <a:lnSpc>
                <a:spcPct val="100000"/>
              </a:lnSpc>
            </a:pPr>
            <a:r>
              <a:rPr b="0" lang="en-US" sz="1500" spc="-1" strike="noStrike">
                <a:solidFill>
                  <a:srgbClr val="000000"/>
                </a:solidFill>
                <a:latin typeface="Calibri"/>
              </a:rPr>
              <a:t>S</a:t>
            </a:r>
            <a:r>
              <a:rPr b="0" lang="en-US" sz="1500" spc="-1" strike="noStrike" baseline="30000">
                <a:solidFill>
                  <a:srgbClr val="000000"/>
                </a:solidFill>
                <a:latin typeface="Calibri"/>
              </a:rPr>
              <a:t>2</a:t>
            </a:r>
            <a:r>
              <a:rPr b="0" lang="en-US" sz="1500" spc="-1" strike="noStrike">
                <a:solidFill>
                  <a:srgbClr val="000000"/>
                </a:solidFill>
                <a:latin typeface="Calibri"/>
              </a:rPr>
              <a:t>=0.45</a:t>
            </a:r>
            <a:endParaRPr b="0" lang="en-US" sz="1500" spc="-1" strike="noStrike">
              <a:latin typeface="Arial"/>
            </a:endParaRPr>
          </a:p>
        </p:txBody>
      </p:sp>
      <p:sp>
        <p:nvSpPr>
          <p:cNvPr id="246" name="TextBox 6"/>
          <p:cNvSpPr/>
          <p:nvPr/>
        </p:nvSpPr>
        <p:spPr>
          <a:xfrm>
            <a:off x="7286040" y="2184120"/>
            <a:ext cx="873720" cy="318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500" spc="-1" strike="noStrike">
                <a:solidFill>
                  <a:srgbClr val="000000"/>
                </a:solidFill>
                <a:latin typeface="Calibri"/>
              </a:rPr>
              <a:t>S</a:t>
            </a:r>
            <a:r>
              <a:rPr b="0" lang="en-US" sz="1500" spc="-1" strike="noStrike" baseline="30000">
                <a:solidFill>
                  <a:srgbClr val="000000"/>
                </a:solidFill>
                <a:latin typeface="Calibri"/>
              </a:rPr>
              <a:t>2</a:t>
            </a:r>
            <a:r>
              <a:rPr b="0" lang="en-US" sz="1500" spc="-1" strike="noStrike">
                <a:solidFill>
                  <a:srgbClr val="000000"/>
                </a:solidFill>
                <a:latin typeface="Calibri"/>
              </a:rPr>
              <a:t>=0.60</a:t>
            </a:r>
            <a:endParaRPr b="0" lang="en-US" sz="1500" spc="-1" strike="noStrike">
              <a:latin typeface="Arial"/>
            </a:endParaRPr>
          </a:p>
        </p:txBody>
      </p:sp>
      <p:sp>
        <p:nvSpPr>
          <p:cNvPr id="247" name="TextBox 7"/>
          <p:cNvSpPr/>
          <p:nvPr/>
        </p:nvSpPr>
        <p:spPr>
          <a:xfrm>
            <a:off x="7306200" y="2685960"/>
            <a:ext cx="873720" cy="318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500" spc="-1" strike="noStrike">
                <a:solidFill>
                  <a:srgbClr val="000000"/>
                </a:solidFill>
                <a:latin typeface="Calibri"/>
              </a:rPr>
              <a:t>S</a:t>
            </a:r>
            <a:r>
              <a:rPr b="0" lang="en-US" sz="1500" spc="-1" strike="noStrike" baseline="30000">
                <a:solidFill>
                  <a:srgbClr val="000000"/>
                </a:solidFill>
                <a:latin typeface="Calibri"/>
              </a:rPr>
              <a:t>2</a:t>
            </a:r>
            <a:r>
              <a:rPr b="0" lang="en-US" sz="1500" spc="-1" strike="noStrike">
                <a:solidFill>
                  <a:srgbClr val="000000"/>
                </a:solidFill>
                <a:latin typeface="Calibri"/>
              </a:rPr>
              <a:t>=0.70</a:t>
            </a:r>
            <a:endParaRPr b="0" lang="en-US" sz="1500" spc="-1" strike="noStrike">
              <a:latin typeface="Arial"/>
            </a:endParaRPr>
          </a:p>
        </p:txBody>
      </p:sp>
      <p:sp>
        <p:nvSpPr>
          <p:cNvPr id="248" name="TextBox 8"/>
          <p:cNvSpPr/>
          <p:nvPr/>
        </p:nvSpPr>
        <p:spPr>
          <a:xfrm>
            <a:off x="7306200" y="3317760"/>
            <a:ext cx="873720" cy="318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500" spc="-1" strike="noStrike">
                <a:solidFill>
                  <a:srgbClr val="000000"/>
                </a:solidFill>
                <a:latin typeface="Calibri"/>
              </a:rPr>
              <a:t>S</a:t>
            </a:r>
            <a:r>
              <a:rPr b="0" lang="en-US" sz="1500" spc="-1" strike="noStrike" baseline="30000">
                <a:solidFill>
                  <a:srgbClr val="000000"/>
                </a:solidFill>
                <a:latin typeface="Calibri"/>
              </a:rPr>
              <a:t>2</a:t>
            </a:r>
            <a:r>
              <a:rPr b="0" lang="en-US" sz="1500" spc="-1" strike="noStrike">
                <a:solidFill>
                  <a:srgbClr val="000000"/>
                </a:solidFill>
                <a:latin typeface="Calibri"/>
              </a:rPr>
              <a:t>=0.72</a:t>
            </a:r>
            <a:endParaRPr b="0" lang="en-US" sz="1500" spc="-1" strike="noStrike">
              <a:latin typeface="Arial"/>
            </a:endParaRPr>
          </a:p>
        </p:txBody>
      </p:sp>
      <p:sp>
        <p:nvSpPr>
          <p:cNvPr id="249" name="TextBox 9"/>
          <p:cNvSpPr/>
          <p:nvPr/>
        </p:nvSpPr>
        <p:spPr>
          <a:xfrm>
            <a:off x="7306200" y="3909240"/>
            <a:ext cx="873720" cy="318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500" spc="-1" strike="noStrike">
                <a:solidFill>
                  <a:srgbClr val="000000"/>
                </a:solidFill>
                <a:latin typeface="Calibri"/>
              </a:rPr>
              <a:t>S</a:t>
            </a:r>
            <a:r>
              <a:rPr b="0" lang="en-US" sz="1500" spc="-1" strike="noStrike" baseline="30000">
                <a:solidFill>
                  <a:srgbClr val="000000"/>
                </a:solidFill>
                <a:latin typeface="Calibri"/>
              </a:rPr>
              <a:t>2</a:t>
            </a:r>
            <a:r>
              <a:rPr b="0" lang="en-US" sz="1500" spc="-1" strike="noStrike">
                <a:solidFill>
                  <a:srgbClr val="000000"/>
                </a:solidFill>
                <a:latin typeface="Calibri"/>
              </a:rPr>
              <a:t>=0.74</a:t>
            </a:r>
            <a:endParaRPr b="0" lang="en-US" sz="1500" spc="-1" strike="noStrike">
              <a:latin typeface="Arial"/>
            </a:endParaRPr>
          </a:p>
        </p:txBody>
      </p:sp>
      <p:sp>
        <p:nvSpPr>
          <p:cNvPr id="250" name="TextBox 10"/>
          <p:cNvSpPr/>
          <p:nvPr/>
        </p:nvSpPr>
        <p:spPr>
          <a:xfrm>
            <a:off x="10743480" y="4489560"/>
            <a:ext cx="861840" cy="318600"/>
          </a:xfrm>
          <a:prstGeom prst="rect">
            <a:avLst/>
          </a:prstGeom>
          <a:solidFill>
            <a:schemeClr val="bg1"/>
          </a:solidFill>
          <a:ln w="0">
            <a:noFill/>
          </a:ln>
        </p:spPr>
        <p:style>
          <a:lnRef idx="0"/>
          <a:fillRef idx="0"/>
          <a:effectRef idx="0"/>
          <a:fontRef idx="minor"/>
        </p:style>
        <p:txBody>
          <a:bodyPr lIns="90000" rIns="90000" tIns="45000" bIns="45000">
            <a:spAutoFit/>
          </a:bodyPr>
          <a:p>
            <a:pPr>
              <a:lnSpc>
                <a:spcPct val="100000"/>
              </a:lnSpc>
            </a:pPr>
            <a:r>
              <a:rPr b="0" lang="en-US" sz="1500" spc="-1" strike="noStrike">
                <a:solidFill>
                  <a:srgbClr val="000000"/>
                </a:solidFill>
                <a:latin typeface="Calibri"/>
              </a:rPr>
              <a:t>S</a:t>
            </a:r>
            <a:r>
              <a:rPr b="0" lang="en-US" sz="1500" spc="-1" strike="noStrike" baseline="30000">
                <a:solidFill>
                  <a:srgbClr val="000000"/>
                </a:solidFill>
                <a:latin typeface="Calibri"/>
              </a:rPr>
              <a:t>2</a:t>
            </a:r>
            <a:r>
              <a:rPr b="0" lang="en-US" sz="1500" spc="-1" strike="noStrike">
                <a:solidFill>
                  <a:srgbClr val="000000"/>
                </a:solidFill>
                <a:latin typeface="Calibri"/>
              </a:rPr>
              <a:t>=0.93</a:t>
            </a:r>
            <a:endParaRPr b="0" lang="en-US" sz="1500" spc="-1" strike="noStrike">
              <a:latin typeface="Arial"/>
            </a:endParaRPr>
          </a:p>
        </p:txBody>
      </p:sp>
      <p:sp>
        <p:nvSpPr>
          <p:cNvPr id="251" name="Rectangle 11"/>
          <p:cNvSpPr/>
          <p:nvPr/>
        </p:nvSpPr>
        <p:spPr>
          <a:xfrm>
            <a:off x="7286040" y="2184120"/>
            <a:ext cx="4221720" cy="1840320"/>
          </a:xfrm>
          <a:prstGeom prst="rect">
            <a:avLst/>
          </a:prstGeom>
          <a:solidFill>
            <a:schemeClr val="bg1"/>
          </a:solidFill>
          <a:ln>
            <a:solidFill>
              <a:srgbClr val="fffaff"/>
            </a:solidFill>
          </a:ln>
        </p:spPr>
        <p:style>
          <a:lnRef idx="2">
            <a:schemeClr val="accent6"/>
          </a:lnRef>
          <a:fillRef idx="1">
            <a:schemeClr val="lt1"/>
          </a:fillRef>
          <a:effectRef idx="0">
            <a:schemeClr val="accent6"/>
          </a:effectRef>
          <a:fontRef idx="minor"/>
        </p:style>
      </p:sp>
      <p:sp>
        <p:nvSpPr>
          <p:cNvPr id="252" name="Rectangle 12"/>
          <p:cNvSpPr/>
          <p:nvPr/>
        </p:nvSpPr>
        <p:spPr>
          <a:xfrm>
            <a:off x="7286040" y="2064240"/>
            <a:ext cx="2245680" cy="2246040"/>
          </a:xfrm>
          <a:prstGeom prst="rect">
            <a:avLst/>
          </a:prstGeom>
          <a:solidFill>
            <a:schemeClr val="bg1"/>
          </a:solidFill>
          <a:ln>
            <a:solidFill>
              <a:srgbClr val="fffaff"/>
            </a:solidFill>
          </a:ln>
        </p:spPr>
        <p:style>
          <a:lnRef idx="2">
            <a:schemeClr val="accent6"/>
          </a:lnRef>
          <a:fillRef idx="1">
            <a:schemeClr val="lt1"/>
          </a:fillRef>
          <a:effectRef idx="0">
            <a:schemeClr val="accent6"/>
          </a:effectRef>
          <a:fontRef idx="minor"/>
        </p:style>
      </p:sp>
      <p:sp>
        <p:nvSpPr>
          <p:cNvPr id="253" name="Rectangle 13"/>
          <p:cNvSpPr/>
          <p:nvPr/>
        </p:nvSpPr>
        <p:spPr>
          <a:xfrm>
            <a:off x="10085760" y="4024800"/>
            <a:ext cx="1422360" cy="264240"/>
          </a:xfrm>
          <a:prstGeom prst="rect">
            <a:avLst/>
          </a:prstGeom>
          <a:solidFill>
            <a:schemeClr val="bg1"/>
          </a:solidFill>
          <a:ln>
            <a:solidFill>
              <a:srgbClr val="fffaff"/>
            </a:solidFill>
          </a:ln>
        </p:spPr>
        <p:style>
          <a:lnRef idx="2">
            <a:schemeClr val="accent6"/>
          </a:lnRef>
          <a:fillRef idx="1">
            <a:schemeClr val="lt1"/>
          </a:fillRef>
          <a:effectRef idx="0">
            <a:schemeClr val="accent6"/>
          </a:effectRef>
          <a:fontRef idx="minor"/>
        </p:style>
      </p:sp>
      <p:sp>
        <p:nvSpPr>
          <p:cNvPr id="254" name="Rectangle 14"/>
          <p:cNvSpPr/>
          <p:nvPr/>
        </p:nvSpPr>
        <p:spPr>
          <a:xfrm flipH="1" rot="20520000">
            <a:off x="8816040" y="1717920"/>
            <a:ext cx="60120" cy="137880"/>
          </a:xfrm>
          <a:prstGeom prst="rect">
            <a:avLst/>
          </a:prstGeom>
          <a:solidFill>
            <a:schemeClr val="bg1"/>
          </a:solidFill>
          <a:ln>
            <a:solidFill>
              <a:srgbClr val="fffaff"/>
            </a:solidFill>
          </a:ln>
        </p:spPr>
        <p:style>
          <a:lnRef idx="2">
            <a:schemeClr val="accent6"/>
          </a:lnRef>
          <a:fillRef idx="1">
            <a:schemeClr val="lt1"/>
          </a:fillRef>
          <a:effectRef idx="0">
            <a:schemeClr val="accent6"/>
          </a:effectRef>
          <a:fontRef idx="minor"/>
        </p:style>
      </p:sp>
      <p:sp>
        <p:nvSpPr>
          <p:cNvPr id="255" name="Rectangle 15"/>
          <p:cNvSpPr/>
          <p:nvPr/>
        </p:nvSpPr>
        <p:spPr>
          <a:xfrm flipH="1">
            <a:off x="8768520" y="1854360"/>
            <a:ext cx="154440" cy="275760"/>
          </a:xfrm>
          <a:prstGeom prst="rect">
            <a:avLst/>
          </a:prstGeom>
          <a:solidFill>
            <a:schemeClr val="bg1"/>
          </a:solidFill>
          <a:ln>
            <a:solidFill>
              <a:srgbClr val="fffaff"/>
            </a:solidFill>
          </a:ln>
        </p:spPr>
        <p:style>
          <a:lnRef idx="2">
            <a:schemeClr val="accent6"/>
          </a:lnRef>
          <a:fillRef idx="1">
            <a:schemeClr val="lt1"/>
          </a:fillRef>
          <a:effectRef idx="0">
            <a:schemeClr val="accent6"/>
          </a:effectRef>
          <a:fontRef idx="minor"/>
        </p:style>
      </p:sp>
      <p:sp>
        <p:nvSpPr>
          <p:cNvPr id="256" name="Rectangle 16"/>
          <p:cNvSpPr/>
          <p:nvPr/>
        </p:nvSpPr>
        <p:spPr>
          <a:xfrm flipH="1">
            <a:off x="11450520" y="2499120"/>
            <a:ext cx="154440" cy="186480"/>
          </a:xfrm>
          <a:prstGeom prst="rect">
            <a:avLst/>
          </a:prstGeom>
          <a:solidFill>
            <a:schemeClr val="bg1"/>
          </a:solidFill>
          <a:ln>
            <a:solidFill>
              <a:srgbClr val="fffaff"/>
            </a:solidFill>
          </a:ln>
        </p:spPr>
        <p:style>
          <a:lnRef idx="2">
            <a:schemeClr val="accent6"/>
          </a:lnRef>
          <a:fillRef idx="1">
            <a:schemeClr val="lt1"/>
          </a:fillRef>
          <a:effectRef idx="0">
            <a:schemeClr val="accent6"/>
          </a:effectRef>
          <a:fontRef idx="minor"/>
        </p:style>
      </p:sp>
      <p:sp>
        <p:nvSpPr>
          <p:cNvPr id="257" name="Rectangle 17"/>
          <p:cNvSpPr/>
          <p:nvPr/>
        </p:nvSpPr>
        <p:spPr>
          <a:xfrm flipH="1">
            <a:off x="11450520" y="3011040"/>
            <a:ext cx="154440" cy="186480"/>
          </a:xfrm>
          <a:prstGeom prst="rect">
            <a:avLst/>
          </a:prstGeom>
          <a:solidFill>
            <a:schemeClr val="bg1"/>
          </a:solidFill>
          <a:ln>
            <a:solidFill>
              <a:srgbClr val="fffaff"/>
            </a:solidFill>
          </a:ln>
        </p:spPr>
        <p:style>
          <a:lnRef idx="2">
            <a:schemeClr val="accent6"/>
          </a:lnRef>
          <a:fillRef idx="1">
            <a:schemeClr val="lt1"/>
          </a:fillRef>
          <a:effectRef idx="0">
            <a:schemeClr val="accent6"/>
          </a:effectRef>
          <a:fontRef idx="minor"/>
        </p:style>
      </p:sp>
      <p:sp>
        <p:nvSpPr>
          <p:cNvPr id="258" name="Rectangle 18"/>
          <p:cNvSpPr/>
          <p:nvPr/>
        </p:nvSpPr>
        <p:spPr>
          <a:xfrm flipH="1">
            <a:off x="11451600" y="3673800"/>
            <a:ext cx="154440" cy="186480"/>
          </a:xfrm>
          <a:prstGeom prst="rect">
            <a:avLst/>
          </a:prstGeom>
          <a:solidFill>
            <a:schemeClr val="bg1"/>
          </a:solidFill>
          <a:ln>
            <a:solidFill>
              <a:srgbClr val="fffaff"/>
            </a:solidFill>
          </a:ln>
        </p:spPr>
        <p:style>
          <a:lnRef idx="2">
            <a:schemeClr val="accent6"/>
          </a:lnRef>
          <a:fillRef idx="1">
            <a:schemeClr val="lt1"/>
          </a:fillRef>
          <a:effectRef idx="0">
            <a:schemeClr val="accent6"/>
          </a:effectRef>
          <a:fontRef idx="minor"/>
        </p:style>
      </p:sp>
      <p:sp>
        <p:nvSpPr>
          <p:cNvPr id="259" name="Rectangle 19"/>
          <p:cNvSpPr/>
          <p:nvPr/>
        </p:nvSpPr>
        <p:spPr>
          <a:xfrm flipH="1">
            <a:off x="10657440" y="4232520"/>
            <a:ext cx="947160" cy="186480"/>
          </a:xfrm>
          <a:prstGeom prst="rect">
            <a:avLst/>
          </a:prstGeom>
          <a:solidFill>
            <a:schemeClr val="bg1"/>
          </a:solidFill>
          <a:ln>
            <a:solidFill>
              <a:srgbClr val="fffaff"/>
            </a:solidFill>
          </a:ln>
        </p:spPr>
        <p:style>
          <a:lnRef idx="2">
            <a:schemeClr val="accent6"/>
          </a:lnRef>
          <a:fillRef idx="1">
            <a:schemeClr val="lt1"/>
          </a:fillRef>
          <a:effectRef idx="0">
            <a:schemeClr val="accent6"/>
          </a:effectRef>
          <a:fontRef idx="minor"/>
        </p:style>
      </p:sp>
      <p:sp>
        <p:nvSpPr>
          <p:cNvPr id="260" name="Title 1"/>
          <p:cNvSpPr/>
          <p:nvPr/>
        </p:nvSpPr>
        <p:spPr>
          <a:xfrm>
            <a:off x="838080" y="132480"/>
            <a:ext cx="10515240" cy="894960"/>
          </a:xfrm>
          <a:prstGeom prst="rect">
            <a:avLst/>
          </a:prstGeom>
          <a:noFill/>
          <a:ln w="0">
            <a:noFill/>
          </a:ln>
        </p:spPr>
        <p:style>
          <a:lnRef idx="0"/>
          <a:fillRef idx="0"/>
          <a:effectRef idx="0"/>
          <a:fontRef idx="minor"/>
        </p:style>
        <p:txBody>
          <a:bodyPr anchor="ctr">
            <a:normAutofit/>
          </a:bodyPr>
          <a:p>
            <a:pPr>
              <a:lnSpc>
                <a:spcPct val="90000"/>
              </a:lnSpc>
            </a:pPr>
            <a:r>
              <a:rPr b="0" lang="en-US" sz="4400" spc="-1" strike="noStrike">
                <a:solidFill>
                  <a:srgbClr val="000000"/>
                </a:solidFill>
                <a:latin typeface="Calibri Light"/>
              </a:rPr>
              <a:t>Quantifying Disorder</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1" name="Picture 15" descr=""/>
          <p:cNvPicPr/>
          <p:nvPr/>
        </p:nvPicPr>
        <p:blipFill>
          <a:blip r:embed="rId1"/>
          <a:stretch/>
        </p:blipFill>
        <p:spPr>
          <a:xfrm>
            <a:off x="6819840" y="1078200"/>
            <a:ext cx="4910760" cy="4701240"/>
          </a:xfrm>
          <a:prstGeom prst="rect">
            <a:avLst/>
          </a:prstGeom>
          <a:ln w="0">
            <a:noFill/>
          </a:ln>
        </p:spPr>
      </p:pic>
      <p:sp>
        <p:nvSpPr>
          <p:cNvPr id="262" name="Title 1"/>
          <p:cNvSpPr txBox="1"/>
          <p:nvPr/>
        </p:nvSpPr>
        <p:spPr>
          <a:xfrm>
            <a:off x="838080" y="132480"/>
            <a:ext cx="10515240" cy="894960"/>
          </a:xfrm>
          <a:prstGeom prst="rect">
            <a:avLst/>
          </a:prstGeom>
          <a:noFill/>
          <a:ln w="0">
            <a:noFill/>
          </a:ln>
        </p:spPr>
        <p:txBody>
          <a:bodyPr anchor="ctr">
            <a:normAutofit/>
          </a:bodyPr>
          <a:p>
            <a:pPr>
              <a:lnSpc>
                <a:spcPct val="90000"/>
              </a:lnSpc>
            </a:pPr>
            <a:r>
              <a:rPr b="0" lang="en-US" sz="4400" spc="-1" strike="noStrike">
                <a:solidFill>
                  <a:srgbClr val="000000"/>
                </a:solidFill>
                <a:latin typeface="Calibri Light"/>
              </a:rPr>
              <a:t>Quantifying Disorder</a:t>
            </a:r>
            <a:endParaRPr b="0" lang="en-US" sz="4400" spc="-1" strike="noStrike">
              <a:solidFill>
                <a:srgbClr val="000000"/>
              </a:solidFill>
              <a:latin typeface="Calibri"/>
            </a:endParaRPr>
          </a:p>
        </p:txBody>
      </p:sp>
      <p:sp>
        <p:nvSpPr>
          <p:cNvPr id="263" name="Content Placeholder 2"/>
          <p:cNvSpPr txBox="1"/>
          <p:nvPr/>
        </p:nvSpPr>
        <p:spPr>
          <a:xfrm>
            <a:off x="470520" y="1128240"/>
            <a:ext cx="5953680" cy="5729400"/>
          </a:xfrm>
          <a:prstGeom prst="rect">
            <a:avLst/>
          </a:prstGeom>
          <a:noFill/>
          <a:ln w="0">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Quantify the degree of ordering through the long-range order parameter S:</a:t>
            </a:r>
            <a:endParaRPr b="0" lang="en-US" sz="2800" spc="-1" strike="noStrike">
              <a:solidFill>
                <a:srgbClr val="000000"/>
              </a:solidFill>
              <a:latin typeface="Calibri"/>
            </a:endParaRPr>
          </a:p>
          <a:p>
            <a:pPr>
              <a:lnSpc>
                <a:spcPct val="90000"/>
              </a:lnSpc>
              <a:spcBef>
                <a:spcPts val="1001"/>
              </a:spcBef>
              <a:tabLst>
                <a:tab algn="l" pos="0"/>
              </a:tabLst>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tabLst>
                <a:tab algn="l" pos="0"/>
              </a:tabLst>
            </a:pPr>
            <a:r>
              <a:rPr b="0" lang="en-US" sz="2750" spc="-1" strike="noStrike">
                <a:solidFill>
                  <a:srgbClr val="000000"/>
                </a:solidFill>
                <a:latin typeface="Calibri"/>
              </a:rPr>
              <a:t>Raman spectra: Different features are prominent depending on the structure</a:t>
            </a:r>
            <a:endParaRPr b="0" lang="en-US" sz="2750" spc="-1" strike="noStrike">
              <a:solidFill>
                <a:srgbClr val="000000"/>
              </a:solidFill>
              <a:latin typeface="Calibri"/>
            </a:endParaRPr>
          </a:p>
          <a:p>
            <a:pPr marL="228600" indent="-22824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Top profile is most alike to the wurtzite crystal structure</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Bottom profile most alike to the orthorhombic crystal structure</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Varying degrees of cation disorder in between</a:t>
            </a:r>
            <a:endParaRPr b="0" lang="en-US" sz="2800" spc="-1" strike="noStrike">
              <a:solidFill>
                <a:srgbClr val="000000"/>
              </a:solidFill>
              <a:latin typeface="Calibri"/>
            </a:endParaRPr>
          </a:p>
        </p:txBody>
      </p:sp>
      <p:sp>
        <p:nvSpPr>
          <p:cNvPr id="264" name="Rectangle 4"/>
          <p:cNvSpPr/>
          <p:nvPr/>
        </p:nvSpPr>
        <p:spPr>
          <a:xfrm>
            <a:off x="7955280" y="6015240"/>
            <a:ext cx="2607120" cy="3186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500" spc="-1" strike="noStrike">
                <a:solidFill>
                  <a:srgbClr val="000000"/>
                </a:solidFill>
                <a:latin typeface="Arial"/>
              </a:rPr>
              <a:t>Courtesy Prof. Patrice Miska</a:t>
            </a:r>
            <a:endParaRPr b="0" lang="en-US" sz="1500" spc="-1" strike="noStrike">
              <a:latin typeface="Arial"/>
            </a:endParaRPr>
          </a:p>
        </p:txBody>
      </p:sp>
      <p:sp>
        <p:nvSpPr>
          <p:cNvPr id="265" name="TextBox 5"/>
          <p:cNvSpPr/>
          <p:nvPr/>
        </p:nvSpPr>
        <p:spPr>
          <a:xfrm>
            <a:off x="10726920" y="1626480"/>
            <a:ext cx="873720" cy="318600"/>
          </a:xfrm>
          <a:prstGeom prst="rect">
            <a:avLst/>
          </a:prstGeom>
          <a:solidFill>
            <a:schemeClr val="bg1"/>
          </a:solidFill>
          <a:ln w="0">
            <a:noFill/>
          </a:ln>
        </p:spPr>
        <p:style>
          <a:lnRef idx="0"/>
          <a:fillRef idx="0"/>
          <a:effectRef idx="0"/>
          <a:fontRef idx="minor"/>
        </p:style>
        <p:txBody>
          <a:bodyPr lIns="90000" rIns="90000" tIns="45000" bIns="45000">
            <a:spAutoFit/>
          </a:bodyPr>
          <a:p>
            <a:pPr>
              <a:lnSpc>
                <a:spcPct val="100000"/>
              </a:lnSpc>
            </a:pPr>
            <a:r>
              <a:rPr b="0" lang="en-US" sz="1500" spc="-1" strike="noStrike">
                <a:solidFill>
                  <a:srgbClr val="000000"/>
                </a:solidFill>
                <a:latin typeface="Calibri"/>
              </a:rPr>
              <a:t>S</a:t>
            </a:r>
            <a:r>
              <a:rPr b="0" lang="en-US" sz="1500" spc="-1" strike="noStrike" baseline="30000">
                <a:solidFill>
                  <a:srgbClr val="000000"/>
                </a:solidFill>
                <a:latin typeface="Calibri"/>
              </a:rPr>
              <a:t>2</a:t>
            </a:r>
            <a:r>
              <a:rPr b="0" lang="en-US" sz="1500" spc="-1" strike="noStrike">
                <a:solidFill>
                  <a:srgbClr val="000000"/>
                </a:solidFill>
                <a:latin typeface="Calibri"/>
              </a:rPr>
              <a:t>=0.45</a:t>
            </a:r>
            <a:endParaRPr b="0" lang="en-US" sz="1500" spc="-1" strike="noStrike">
              <a:latin typeface="Arial"/>
            </a:endParaRPr>
          </a:p>
        </p:txBody>
      </p:sp>
      <p:sp>
        <p:nvSpPr>
          <p:cNvPr id="266" name="TextBox 6"/>
          <p:cNvSpPr/>
          <p:nvPr/>
        </p:nvSpPr>
        <p:spPr>
          <a:xfrm>
            <a:off x="10726920" y="2198880"/>
            <a:ext cx="873720" cy="318600"/>
          </a:xfrm>
          <a:prstGeom prst="rect">
            <a:avLst/>
          </a:prstGeom>
          <a:solidFill>
            <a:schemeClr val="bg1"/>
          </a:solidFill>
          <a:ln w="0">
            <a:noFill/>
          </a:ln>
        </p:spPr>
        <p:style>
          <a:lnRef idx="0"/>
          <a:fillRef idx="0"/>
          <a:effectRef idx="0"/>
          <a:fontRef idx="minor"/>
        </p:style>
        <p:txBody>
          <a:bodyPr lIns="90000" rIns="90000" tIns="45000" bIns="45000">
            <a:spAutoFit/>
          </a:bodyPr>
          <a:p>
            <a:pPr>
              <a:lnSpc>
                <a:spcPct val="100000"/>
              </a:lnSpc>
            </a:pPr>
            <a:r>
              <a:rPr b="0" lang="en-US" sz="1500" spc="-1" strike="noStrike">
                <a:solidFill>
                  <a:srgbClr val="000000"/>
                </a:solidFill>
                <a:latin typeface="Calibri"/>
              </a:rPr>
              <a:t>S</a:t>
            </a:r>
            <a:r>
              <a:rPr b="0" lang="en-US" sz="1500" spc="-1" strike="noStrike" baseline="30000">
                <a:solidFill>
                  <a:srgbClr val="000000"/>
                </a:solidFill>
                <a:latin typeface="Calibri"/>
              </a:rPr>
              <a:t>2</a:t>
            </a:r>
            <a:r>
              <a:rPr b="0" lang="en-US" sz="1500" spc="-1" strike="noStrike">
                <a:solidFill>
                  <a:srgbClr val="000000"/>
                </a:solidFill>
                <a:latin typeface="Calibri"/>
              </a:rPr>
              <a:t>=0.60</a:t>
            </a:r>
            <a:endParaRPr b="0" lang="en-US" sz="1500" spc="-1" strike="noStrike">
              <a:latin typeface="Arial"/>
            </a:endParaRPr>
          </a:p>
        </p:txBody>
      </p:sp>
      <p:sp>
        <p:nvSpPr>
          <p:cNvPr id="267" name="TextBox 7"/>
          <p:cNvSpPr/>
          <p:nvPr/>
        </p:nvSpPr>
        <p:spPr>
          <a:xfrm>
            <a:off x="10726920" y="2769480"/>
            <a:ext cx="873720" cy="318600"/>
          </a:xfrm>
          <a:prstGeom prst="rect">
            <a:avLst/>
          </a:prstGeom>
          <a:solidFill>
            <a:schemeClr val="bg1"/>
          </a:solidFill>
          <a:ln w="0">
            <a:noFill/>
          </a:ln>
        </p:spPr>
        <p:style>
          <a:lnRef idx="0"/>
          <a:fillRef idx="0"/>
          <a:effectRef idx="0"/>
          <a:fontRef idx="minor"/>
        </p:style>
        <p:txBody>
          <a:bodyPr lIns="90000" rIns="90000" tIns="45000" bIns="45000">
            <a:spAutoFit/>
          </a:bodyPr>
          <a:p>
            <a:pPr>
              <a:lnSpc>
                <a:spcPct val="100000"/>
              </a:lnSpc>
            </a:pPr>
            <a:r>
              <a:rPr b="0" lang="en-US" sz="1500" spc="-1" strike="noStrike">
                <a:solidFill>
                  <a:srgbClr val="000000"/>
                </a:solidFill>
                <a:latin typeface="Calibri"/>
              </a:rPr>
              <a:t>S</a:t>
            </a:r>
            <a:r>
              <a:rPr b="0" lang="en-US" sz="1500" spc="-1" strike="noStrike" baseline="30000">
                <a:solidFill>
                  <a:srgbClr val="000000"/>
                </a:solidFill>
                <a:latin typeface="Calibri"/>
              </a:rPr>
              <a:t>2</a:t>
            </a:r>
            <a:r>
              <a:rPr b="0" lang="en-US" sz="1500" spc="-1" strike="noStrike">
                <a:solidFill>
                  <a:srgbClr val="000000"/>
                </a:solidFill>
                <a:latin typeface="Calibri"/>
              </a:rPr>
              <a:t>=0.70</a:t>
            </a:r>
            <a:endParaRPr b="0" lang="en-US" sz="1500" spc="-1" strike="noStrike">
              <a:latin typeface="Arial"/>
            </a:endParaRPr>
          </a:p>
        </p:txBody>
      </p:sp>
      <p:sp>
        <p:nvSpPr>
          <p:cNvPr id="268" name="TextBox 8"/>
          <p:cNvSpPr/>
          <p:nvPr/>
        </p:nvSpPr>
        <p:spPr>
          <a:xfrm>
            <a:off x="10726920" y="3346200"/>
            <a:ext cx="873720" cy="318600"/>
          </a:xfrm>
          <a:prstGeom prst="rect">
            <a:avLst/>
          </a:prstGeom>
          <a:solidFill>
            <a:schemeClr val="bg1"/>
          </a:solidFill>
          <a:ln w="0">
            <a:noFill/>
          </a:ln>
        </p:spPr>
        <p:style>
          <a:lnRef idx="0"/>
          <a:fillRef idx="0"/>
          <a:effectRef idx="0"/>
          <a:fontRef idx="minor"/>
        </p:style>
        <p:txBody>
          <a:bodyPr lIns="90000" rIns="90000" tIns="45000" bIns="45000">
            <a:spAutoFit/>
          </a:bodyPr>
          <a:p>
            <a:pPr>
              <a:lnSpc>
                <a:spcPct val="100000"/>
              </a:lnSpc>
            </a:pPr>
            <a:r>
              <a:rPr b="0" lang="en-US" sz="1500" spc="-1" strike="noStrike">
                <a:solidFill>
                  <a:srgbClr val="000000"/>
                </a:solidFill>
                <a:latin typeface="Calibri"/>
              </a:rPr>
              <a:t>S</a:t>
            </a:r>
            <a:r>
              <a:rPr b="0" lang="en-US" sz="1500" spc="-1" strike="noStrike" baseline="30000">
                <a:solidFill>
                  <a:srgbClr val="000000"/>
                </a:solidFill>
                <a:latin typeface="Calibri"/>
              </a:rPr>
              <a:t>2</a:t>
            </a:r>
            <a:r>
              <a:rPr b="0" lang="en-US" sz="1500" spc="-1" strike="noStrike">
                <a:solidFill>
                  <a:srgbClr val="000000"/>
                </a:solidFill>
                <a:latin typeface="Calibri"/>
              </a:rPr>
              <a:t>=0.72</a:t>
            </a:r>
            <a:endParaRPr b="0" lang="en-US" sz="1500" spc="-1" strike="noStrike">
              <a:latin typeface="Arial"/>
            </a:endParaRPr>
          </a:p>
        </p:txBody>
      </p:sp>
      <p:sp>
        <p:nvSpPr>
          <p:cNvPr id="269" name="TextBox 9"/>
          <p:cNvSpPr/>
          <p:nvPr/>
        </p:nvSpPr>
        <p:spPr>
          <a:xfrm>
            <a:off x="10726920" y="3904920"/>
            <a:ext cx="873720" cy="318600"/>
          </a:xfrm>
          <a:prstGeom prst="rect">
            <a:avLst/>
          </a:prstGeom>
          <a:solidFill>
            <a:schemeClr val="bg1"/>
          </a:solidFill>
          <a:ln w="0">
            <a:noFill/>
          </a:ln>
        </p:spPr>
        <p:style>
          <a:lnRef idx="0"/>
          <a:fillRef idx="0"/>
          <a:effectRef idx="0"/>
          <a:fontRef idx="minor"/>
        </p:style>
        <p:txBody>
          <a:bodyPr lIns="90000" rIns="90000" tIns="45000" bIns="45000">
            <a:spAutoFit/>
          </a:bodyPr>
          <a:p>
            <a:pPr>
              <a:lnSpc>
                <a:spcPct val="100000"/>
              </a:lnSpc>
            </a:pPr>
            <a:r>
              <a:rPr b="0" lang="en-US" sz="1500" spc="-1" strike="noStrike">
                <a:solidFill>
                  <a:srgbClr val="000000"/>
                </a:solidFill>
                <a:latin typeface="Calibri"/>
              </a:rPr>
              <a:t>S</a:t>
            </a:r>
            <a:r>
              <a:rPr b="0" lang="en-US" sz="1500" spc="-1" strike="noStrike" baseline="30000">
                <a:solidFill>
                  <a:srgbClr val="000000"/>
                </a:solidFill>
                <a:latin typeface="Calibri"/>
              </a:rPr>
              <a:t>2</a:t>
            </a:r>
            <a:r>
              <a:rPr b="0" lang="en-US" sz="1500" spc="-1" strike="noStrike">
                <a:solidFill>
                  <a:srgbClr val="000000"/>
                </a:solidFill>
                <a:latin typeface="Calibri"/>
              </a:rPr>
              <a:t>=0.74</a:t>
            </a:r>
            <a:endParaRPr b="0" lang="en-US" sz="1500" spc="-1" strike="noStrike">
              <a:latin typeface="Arial"/>
            </a:endParaRPr>
          </a:p>
        </p:txBody>
      </p:sp>
      <p:sp>
        <p:nvSpPr>
          <p:cNvPr id="270" name="TextBox 10"/>
          <p:cNvSpPr/>
          <p:nvPr/>
        </p:nvSpPr>
        <p:spPr>
          <a:xfrm>
            <a:off x="10726920" y="4463640"/>
            <a:ext cx="873720" cy="318600"/>
          </a:xfrm>
          <a:prstGeom prst="rect">
            <a:avLst/>
          </a:prstGeom>
          <a:solidFill>
            <a:schemeClr val="bg1"/>
          </a:solidFill>
          <a:ln w="0">
            <a:noFill/>
          </a:ln>
        </p:spPr>
        <p:style>
          <a:lnRef idx="0"/>
          <a:fillRef idx="0"/>
          <a:effectRef idx="0"/>
          <a:fontRef idx="minor"/>
        </p:style>
        <p:txBody>
          <a:bodyPr lIns="90000" rIns="90000" tIns="45000" bIns="45000">
            <a:spAutoFit/>
          </a:bodyPr>
          <a:p>
            <a:pPr>
              <a:lnSpc>
                <a:spcPct val="100000"/>
              </a:lnSpc>
            </a:pPr>
            <a:r>
              <a:rPr b="0" lang="en-US" sz="1500" spc="-1" strike="noStrike">
                <a:solidFill>
                  <a:srgbClr val="000000"/>
                </a:solidFill>
                <a:latin typeface="Calibri"/>
              </a:rPr>
              <a:t>S</a:t>
            </a:r>
            <a:r>
              <a:rPr b="0" lang="en-US" sz="1500" spc="-1" strike="noStrike" baseline="30000">
                <a:solidFill>
                  <a:srgbClr val="000000"/>
                </a:solidFill>
                <a:latin typeface="Calibri"/>
              </a:rPr>
              <a:t>2</a:t>
            </a:r>
            <a:r>
              <a:rPr b="0" lang="en-US" sz="1500" spc="-1" strike="noStrike">
                <a:solidFill>
                  <a:srgbClr val="000000"/>
                </a:solidFill>
                <a:latin typeface="Calibri"/>
              </a:rPr>
              <a:t>=0.93</a:t>
            </a:r>
            <a:endParaRPr b="0" lang="en-US" sz="15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Title 1"/>
          <p:cNvSpPr txBox="1"/>
          <p:nvPr/>
        </p:nvSpPr>
        <p:spPr>
          <a:xfrm>
            <a:off x="838080" y="130680"/>
            <a:ext cx="10515240" cy="925920"/>
          </a:xfrm>
          <a:prstGeom prst="rect">
            <a:avLst/>
          </a:prstGeom>
          <a:noFill/>
          <a:ln w="0">
            <a:noFill/>
          </a:ln>
        </p:spPr>
        <p:txBody>
          <a:bodyPr anchor="ctr">
            <a:normAutofit/>
          </a:bodyPr>
          <a:p>
            <a:pPr>
              <a:lnSpc>
                <a:spcPct val="90000"/>
              </a:lnSpc>
            </a:pPr>
            <a:r>
              <a:rPr b="0" lang="en-US" sz="4400" spc="-1" strike="noStrike">
                <a:solidFill>
                  <a:srgbClr val="000000"/>
                </a:solidFill>
                <a:latin typeface="Calibri Light"/>
              </a:rPr>
              <a:t>Optical Band Gap Measurements</a:t>
            </a:r>
            <a:endParaRPr b="0" lang="en-US" sz="4400" spc="-1" strike="noStrike">
              <a:solidFill>
                <a:srgbClr val="000000"/>
              </a:solidFill>
              <a:latin typeface="Calibri"/>
            </a:endParaRPr>
          </a:p>
        </p:txBody>
      </p:sp>
      <p:sp>
        <p:nvSpPr>
          <p:cNvPr id="272" name="Content Placeholder 2"/>
          <p:cNvSpPr txBox="1"/>
          <p:nvPr/>
        </p:nvSpPr>
        <p:spPr>
          <a:xfrm>
            <a:off x="838080" y="1056960"/>
            <a:ext cx="10881360" cy="819000"/>
          </a:xfrm>
          <a:prstGeom prst="rect">
            <a:avLst/>
          </a:prstGeom>
          <a:noFill/>
          <a:ln w="0">
            <a:noFill/>
          </a:ln>
        </p:spPr>
        <p:txBody>
          <a:bodyPr>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Tauc plots to determine optical band gap of each film</a:t>
            </a:r>
            <a:endParaRPr b="0" lang="en-US" sz="2800" spc="-1" strike="noStrike">
              <a:solidFill>
                <a:srgbClr val="000000"/>
              </a:solidFill>
              <a:latin typeface="Calibri"/>
            </a:endParaRPr>
          </a:p>
        </p:txBody>
      </p:sp>
      <p:pic>
        <p:nvPicPr>
          <p:cNvPr id="273" name="Picture 2" descr=""/>
          <p:cNvPicPr/>
          <p:nvPr/>
        </p:nvPicPr>
        <p:blipFill>
          <a:blip r:embed="rId1"/>
          <a:srcRect l="0" t="0" r="67553" b="50627"/>
          <a:stretch/>
        </p:blipFill>
        <p:spPr>
          <a:xfrm>
            <a:off x="1281240" y="1567440"/>
            <a:ext cx="3124080" cy="2469600"/>
          </a:xfrm>
          <a:prstGeom prst="rect">
            <a:avLst/>
          </a:prstGeom>
          <a:ln w="0">
            <a:noFill/>
          </a:ln>
        </p:spPr>
      </p:pic>
      <p:sp>
        <p:nvSpPr>
          <p:cNvPr id="274" name="Content Placeholder 2"/>
          <p:cNvSpPr/>
          <p:nvPr/>
        </p:nvSpPr>
        <p:spPr>
          <a:xfrm>
            <a:off x="4642560" y="1616400"/>
            <a:ext cx="6840000" cy="2371680"/>
          </a:xfrm>
          <a:prstGeom prst="rect">
            <a:avLst/>
          </a:prstGeom>
          <a:noFill/>
          <a:ln w="0">
            <a:noFill/>
          </a:ln>
        </p:spPr>
        <p:style>
          <a:lnRef idx="0"/>
          <a:fillRef idx="0"/>
          <a:effectRef idx="0"/>
          <a:fontRef idx="minor"/>
        </p:style>
        <p:txBody>
          <a:bodyPr>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Predominantly ordered sublattices tend to have a larger optical band gap</a:t>
            </a:r>
            <a:endParaRPr b="0" lang="en-US" sz="2800" spc="-1" strike="noStrike">
              <a:latin typeface="Arial"/>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Most alike to the orthorhombic structure</a:t>
            </a:r>
            <a:endParaRPr b="0" lang="en-US" sz="2800" spc="-1" strike="noStrike">
              <a:latin typeface="Arial"/>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Close to the predicted optical band gap (3.43 eV)</a:t>
            </a:r>
            <a:endParaRPr b="0" lang="en-US" sz="2800" spc="-1" strike="noStrike">
              <a:latin typeface="Arial"/>
            </a:endParaRPr>
          </a:p>
        </p:txBody>
      </p:sp>
      <p:pic>
        <p:nvPicPr>
          <p:cNvPr id="275" name="Picture 7" descr=""/>
          <p:cNvPicPr/>
          <p:nvPr/>
        </p:nvPicPr>
        <p:blipFill>
          <a:blip r:embed="rId2"/>
          <a:srcRect l="67347" t="50487" r="0" b="0"/>
          <a:stretch/>
        </p:blipFill>
        <p:spPr>
          <a:xfrm>
            <a:off x="7766640" y="4093200"/>
            <a:ext cx="3143880" cy="2476800"/>
          </a:xfrm>
          <a:prstGeom prst="rect">
            <a:avLst/>
          </a:prstGeom>
          <a:ln w="0">
            <a:noFill/>
          </a:ln>
        </p:spPr>
      </p:pic>
      <p:sp>
        <p:nvSpPr>
          <p:cNvPr id="276" name="Content Placeholder 2"/>
          <p:cNvSpPr/>
          <p:nvPr/>
        </p:nvSpPr>
        <p:spPr>
          <a:xfrm>
            <a:off x="838080" y="4275000"/>
            <a:ext cx="6571800" cy="2134080"/>
          </a:xfrm>
          <a:prstGeom prst="rect">
            <a:avLst/>
          </a:prstGeom>
          <a:noFill/>
          <a:ln w="0">
            <a:noFill/>
          </a:ln>
        </p:spPr>
        <p:style>
          <a:lnRef idx="0"/>
          <a:fillRef idx="0"/>
          <a:effectRef idx="0"/>
          <a:fontRef idx="minor"/>
        </p:style>
        <p:txBody>
          <a:bodyPr>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Mostly disordered sublattices tend to have a smaller optical band gap</a:t>
            </a:r>
            <a:endParaRPr b="0" lang="en-US" sz="2800" spc="-1" strike="noStrike">
              <a:latin typeface="Arial"/>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Most alike to the wurtzite crystal structure</a:t>
            </a:r>
            <a:endParaRPr b="0" lang="en-US" sz="2800" spc="-1" strike="noStrike">
              <a:latin typeface="Arial"/>
            </a:endParaRPr>
          </a:p>
        </p:txBody>
      </p:sp>
      <p:sp>
        <p:nvSpPr>
          <p:cNvPr id="277" name="Rectangle 9"/>
          <p:cNvSpPr/>
          <p:nvPr/>
        </p:nvSpPr>
        <p:spPr>
          <a:xfrm>
            <a:off x="4234680" y="6570000"/>
            <a:ext cx="3722760" cy="3034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400" spc="-1" strike="noStrike">
                <a:solidFill>
                  <a:srgbClr val="000000"/>
                </a:solidFill>
                <a:latin typeface="Calibri"/>
              </a:rPr>
              <a:t>Courtesy of Prof. Roger Reeves and Robert Makin</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Title 1"/>
          <p:cNvSpPr txBox="1"/>
          <p:nvPr/>
        </p:nvSpPr>
        <p:spPr>
          <a:xfrm>
            <a:off x="838080" y="130680"/>
            <a:ext cx="10515240" cy="925920"/>
          </a:xfrm>
          <a:prstGeom prst="rect">
            <a:avLst/>
          </a:prstGeom>
          <a:noFill/>
          <a:ln w="0">
            <a:noFill/>
          </a:ln>
        </p:spPr>
        <p:txBody>
          <a:bodyPr anchor="ctr">
            <a:normAutofit/>
          </a:bodyPr>
          <a:p>
            <a:pPr>
              <a:lnSpc>
                <a:spcPct val="90000"/>
              </a:lnSpc>
            </a:pPr>
            <a:r>
              <a:rPr b="0" lang="en-US" sz="4400" spc="-1" strike="noStrike">
                <a:solidFill>
                  <a:srgbClr val="000000"/>
                </a:solidFill>
                <a:latin typeface="Calibri Light"/>
              </a:rPr>
              <a:t>Optical Band Gap Measurements</a:t>
            </a:r>
            <a:endParaRPr b="0" lang="en-US" sz="4400" spc="-1" strike="noStrike">
              <a:solidFill>
                <a:srgbClr val="000000"/>
              </a:solidFill>
              <a:latin typeface="Calibri"/>
            </a:endParaRPr>
          </a:p>
        </p:txBody>
      </p:sp>
      <p:sp>
        <p:nvSpPr>
          <p:cNvPr id="279" name="Content Placeholder 2"/>
          <p:cNvSpPr txBox="1"/>
          <p:nvPr/>
        </p:nvSpPr>
        <p:spPr>
          <a:xfrm>
            <a:off x="838080" y="1056960"/>
            <a:ext cx="10881360" cy="1656360"/>
          </a:xfrm>
          <a:prstGeom prst="rect">
            <a:avLst/>
          </a:prstGeom>
          <a:noFill/>
          <a:ln w="0">
            <a:noFill/>
          </a:ln>
        </p:spPr>
        <p:txBody>
          <a:bodyPr>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Tauc plots to determine optical band gap of each film</a:t>
            </a:r>
            <a:endParaRPr b="0" lang="en-US" sz="2800" spc="-1" strike="noStrike">
              <a:solidFill>
                <a:srgbClr val="000000"/>
              </a:solidFill>
              <a:latin typeface="Calibri"/>
            </a:endParaRPr>
          </a:p>
        </p:txBody>
      </p:sp>
      <p:sp>
        <p:nvSpPr>
          <p:cNvPr id="280" name="Rectangle 5"/>
          <p:cNvSpPr/>
          <p:nvPr/>
        </p:nvSpPr>
        <p:spPr>
          <a:xfrm>
            <a:off x="4234680" y="6570000"/>
            <a:ext cx="3722760" cy="3034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400" spc="-1" strike="noStrike">
                <a:solidFill>
                  <a:srgbClr val="000000"/>
                </a:solidFill>
                <a:latin typeface="Calibri"/>
              </a:rPr>
              <a:t>Courtesy of Prof. Roger Reeves and Robert Makin</a:t>
            </a:r>
            <a:endParaRPr b="0" lang="en-US" sz="1400" spc="-1" strike="noStrike">
              <a:latin typeface="Arial"/>
            </a:endParaRPr>
          </a:p>
        </p:txBody>
      </p:sp>
      <p:pic>
        <p:nvPicPr>
          <p:cNvPr id="281" name="Picture 2" descr=""/>
          <p:cNvPicPr/>
          <p:nvPr/>
        </p:nvPicPr>
        <p:blipFill>
          <a:blip r:embed="rId1"/>
          <a:stretch/>
        </p:blipFill>
        <p:spPr>
          <a:xfrm>
            <a:off x="1281240" y="1567440"/>
            <a:ext cx="9628920" cy="500220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2" name="Picture 2" descr=""/>
          <p:cNvPicPr/>
          <p:nvPr/>
        </p:nvPicPr>
        <p:blipFill>
          <a:blip r:embed="rId1"/>
          <a:stretch/>
        </p:blipFill>
        <p:spPr>
          <a:xfrm>
            <a:off x="6521400" y="1608480"/>
            <a:ext cx="5366880" cy="4731120"/>
          </a:xfrm>
          <a:prstGeom prst="rect">
            <a:avLst/>
          </a:prstGeom>
          <a:ln w="0">
            <a:noFill/>
          </a:ln>
        </p:spPr>
      </p:pic>
      <p:pic>
        <p:nvPicPr>
          <p:cNvPr id="283" name="Picture 13" descr=""/>
          <p:cNvPicPr/>
          <p:nvPr/>
        </p:nvPicPr>
        <p:blipFill>
          <a:blip r:embed="rId2"/>
          <a:srcRect l="0" t="59381" r="0" b="0"/>
          <a:stretch/>
        </p:blipFill>
        <p:spPr>
          <a:xfrm>
            <a:off x="9604080" y="4619520"/>
            <a:ext cx="1585080" cy="248040"/>
          </a:xfrm>
          <a:prstGeom prst="rect">
            <a:avLst/>
          </a:prstGeom>
          <a:ln w="0">
            <a:noFill/>
          </a:ln>
        </p:spPr>
      </p:pic>
      <p:sp>
        <p:nvSpPr>
          <p:cNvPr id="284" name="Title 1"/>
          <p:cNvSpPr txBox="1"/>
          <p:nvPr/>
        </p:nvSpPr>
        <p:spPr>
          <a:xfrm>
            <a:off x="838080" y="365040"/>
            <a:ext cx="10515240" cy="1175400"/>
          </a:xfrm>
          <a:prstGeom prst="rect">
            <a:avLst/>
          </a:prstGeom>
          <a:noFill/>
          <a:ln w="0">
            <a:noFill/>
          </a:ln>
        </p:spPr>
        <p:txBody>
          <a:bodyPr anchor="ctr">
            <a:noAutofit/>
          </a:bodyPr>
          <a:p>
            <a:pPr>
              <a:lnSpc>
                <a:spcPct val="90000"/>
              </a:lnSpc>
            </a:pPr>
            <a:r>
              <a:rPr b="0" lang="en-US" sz="4400" spc="-1" strike="noStrike">
                <a:solidFill>
                  <a:srgbClr val="000000"/>
                </a:solidFill>
                <a:latin typeface="Calibri Light"/>
              </a:rPr>
              <a:t>Order Parameter vs. Band Gap</a:t>
            </a:r>
            <a:endParaRPr b="0" lang="en-US" sz="4400" spc="-1" strike="noStrike">
              <a:solidFill>
                <a:srgbClr val="000000"/>
              </a:solidFill>
              <a:latin typeface="Calibri"/>
            </a:endParaRPr>
          </a:p>
        </p:txBody>
      </p:sp>
      <p:sp>
        <p:nvSpPr>
          <p:cNvPr id="285" name="Content Placeholder 2"/>
          <p:cNvSpPr txBox="1"/>
          <p:nvPr/>
        </p:nvSpPr>
        <p:spPr>
          <a:xfrm>
            <a:off x="827280" y="1540800"/>
            <a:ext cx="5366880" cy="4951440"/>
          </a:xfrm>
          <a:prstGeom prst="rect">
            <a:avLst/>
          </a:prstGeom>
          <a:noFill/>
          <a:ln w="0">
            <a:noFill/>
          </a:ln>
        </p:spPr>
        <p:txBody>
          <a:bodyPr>
            <a:normAutofit/>
          </a:bodyPr>
          <a:p>
            <a:pPr marL="228600" indent="-228240">
              <a:lnSpc>
                <a:spcPct val="90000"/>
              </a:lnSpc>
              <a:spcBef>
                <a:spcPts val="1001"/>
              </a:spcBef>
              <a:buClr>
                <a:srgbClr val="000000"/>
              </a:buClr>
              <a:buFont typeface="Arial"/>
              <a:buChar char="•"/>
            </a:pPr>
            <a:r>
              <a:rPr b="0" lang="en-US" sz="2700" spc="-1" strike="noStrike">
                <a:solidFill>
                  <a:srgbClr val="000000"/>
                </a:solidFill>
                <a:latin typeface="Calibri"/>
              </a:rPr>
              <a:t>Order parameters determined by RHEED, XRD, and Raman agree</a:t>
            </a:r>
            <a:endParaRPr b="0" lang="en-US" sz="27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Lattice properties dominated by pair interactions can be derived using an Ising model </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One cation as spin up </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Other cation as spin down</a:t>
            </a:r>
            <a:endParaRPr b="0" lang="en-US"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700" spc="-1" strike="noStrike">
                <a:solidFill>
                  <a:srgbClr val="000000"/>
                </a:solidFill>
                <a:latin typeface="Calibri"/>
              </a:rPr>
              <a:t>Linear relationship between optical band gap and S</a:t>
            </a:r>
            <a:r>
              <a:rPr b="0" lang="en-US" sz="2700" spc="-1" strike="noStrike" baseline="30000">
                <a:solidFill>
                  <a:srgbClr val="000000"/>
                </a:solidFill>
                <a:latin typeface="Calibri"/>
              </a:rPr>
              <a:t>2</a:t>
            </a:r>
            <a:endParaRPr b="0" lang="en-US" sz="27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700" spc="-1" strike="noStrike">
                <a:solidFill>
                  <a:srgbClr val="000000"/>
                </a:solidFill>
                <a:latin typeface="Calibri"/>
              </a:rPr>
              <a:t>Ability to adjust the optical band gap continuously between red and UV without alloying</a:t>
            </a:r>
            <a:endParaRPr b="0" lang="en-US" sz="2700" spc="-1" strike="noStrike">
              <a:solidFill>
                <a:srgbClr val="000000"/>
              </a:solidFill>
              <a:latin typeface="Calibri"/>
            </a:endParaRPr>
          </a:p>
          <a:p>
            <a:endParaRPr b="0" lang="en-US" sz="2700" spc="-1" strike="noStrike">
              <a:solidFill>
                <a:srgbClr val="000000"/>
              </a:solidFill>
              <a:latin typeface="Calibri"/>
            </a:endParaRPr>
          </a:p>
        </p:txBody>
      </p:sp>
      <p:sp>
        <p:nvSpPr>
          <p:cNvPr id="286" name="TextBox 4"/>
          <p:cNvSpPr/>
          <p:nvPr/>
        </p:nvSpPr>
        <p:spPr>
          <a:xfrm>
            <a:off x="6193440" y="1787040"/>
            <a:ext cx="654840" cy="395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2000" spc="-1" strike="noStrike">
                <a:solidFill>
                  <a:srgbClr val="ff0000"/>
                </a:solidFill>
                <a:latin typeface="Calibri"/>
              </a:rPr>
              <a:t>GaN</a:t>
            </a:r>
            <a:endParaRPr b="0" lang="en-US" sz="2000" spc="-1" strike="noStrike">
              <a:latin typeface="Arial"/>
            </a:endParaRPr>
          </a:p>
        </p:txBody>
      </p:sp>
      <p:sp>
        <p:nvSpPr>
          <p:cNvPr id="287" name="Right Arrow 5"/>
          <p:cNvSpPr/>
          <p:nvPr/>
        </p:nvSpPr>
        <p:spPr>
          <a:xfrm>
            <a:off x="6751440" y="1884960"/>
            <a:ext cx="231480" cy="204120"/>
          </a:xfrm>
          <a:prstGeom prst="rightArrow">
            <a:avLst>
              <a:gd name="adj1" fmla="val 29709"/>
              <a:gd name="adj2" fmla="val 53382"/>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p:style>
      </p:sp>
      <p:pic>
        <p:nvPicPr>
          <p:cNvPr id="288" name="Picture 17" descr=""/>
          <p:cNvPicPr/>
          <p:nvPr/>
        </p:nvPicPr>
        <p:blipFill>
          <a:blip r:embed="rId3"/>
          <a:srcRect l="0" t="0" r="0" b="40619"/>
          <a:stretch/>
        </p:blipFill>
        <p:spPr>
          <a:xfrm>
            <a:off x="9768240" y="4256280"/>
            <a:ext cx="1585080" cy="36288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Title 1"/>
          <p:cNvSpPr txBox="1"/>
          <p:nvPr/>
        </p:nvSpPr>
        <p:spPr>
          <a:xfrm>
            <a:off x="838080" y="365040"/>
            <a:ext cx="10515240" cy="1325160"/>
          </a:xfrm>
          <a:prstGeom prst="rect">
            <a:avLst/>
          </a:prstGeom>
          <a:noFill/>
          <a:ln w="0">
            <a:noFill/>
          </a:ln>
        </p:spPr>
        <p:txBody>
          <a:bodyPr anchor="ctr">
            <a:noAutofit/>
          </a:bodyPr>
          <a:p>
            <a:pPr>
              <a:lnSpc>
                <a:spcPct val="90000"/>
              </a:lnSpc>
            </a:pPr>
            <a:r>
              <a:rPr b="0" lang="en-US" sz="4400" spc="-1" strike="noStrike">
                <a:solidFill>
                  <a:srgbClr val="000000"/>
                </a:solidFill>
                <a:latin typeface="Calibri Light"/>
              </a:rPr>
              <a:t>MgGeN</a:t>
            </a:r>
            <a:r>
              <a:rPr b="0" lang="en-US" sz="4400" spc="-1" strike="noStrike" baseline="-25000">
                <a:solidFill>
                  <a:srgbClr val="000000"/>
                </a:solidFill>
                <a:latin typeface="Calibri Light"/>
              </a:rPr>
              <a:t>2</a:t>
            </a:r>
            <a:endParaRPr b="0" lang="en-US" sz="4400" spc="-1" strike="noStrike">
              <a:solidFill>
                <a:srgbClr val="000000"/>
              </a:solidFill>
              <a:latin typeface="Calibri"/>
            </a:endParaRPr>
          </a:p>
        </p:txBody>
      </p:sp>
      <p:sp>
        <p:nvSpPr>
          <p:cNvPr id="290" name="Content Placeholder 2"/>
          <p:cNvSpPr txBox="1"/>
          <p:nvPr/>
        </p:nvSpPr>
        <p:spPr>
          <a:xfrm>
            <a:off x="827280" y="1540800"/>
            <a:ext cx="5366880" cy="4951440"/>
          </a:xfrm>
          <a:prstGeom prst="rect">
            <a:avLst/>
          </a:prstGeom>
          <a:noFill/>
          <a:ln w="0">
            <a:noFill/>
          </a:ln>
        </p:spPr>
        <p:txBody>
          <a:bodyPr>
            <a:normAutofit/>
          </a:bodyPr>
          <a:p>
            <a:pPr marL="228600" indent="-228240">
              <a:lnSpc>
                <a:spcPct val="90000"/>
              </a:lnSpc>
              <a:spcBef>
                <a:spcPts val="1001"/>
              </a:spcBef>
              <a:buClr>
                <a:srgbClr val="000000"/>
              </a:buClr>
              <a:buFont typeface="Arial"/>
              <a:buChar char="•"/>
            </a:pPr>
            <a:r>
              <a:rPr b="0" lang="en-US" sz="2700" spc="-1" strike="noStrike">
                <a:solidFill>
                  <a:srgbClr val="000000"/>
                </a:solidFill>
                <a:latin typeface="Calibri"/>
              </a:rPr>
              <a:t>Substrate: YSZ(111)</a:t>
            </a:r>
            <a:endParaRPr b="0" lang="en-US" sz="27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700" spc="-1" strike="noStrike">
                <a:solidFill>
                  <a:srgbClr val="000000"/>
                </a:solidFill>
                <a:latin typeface="Calibri"/>
              </a:rPr>
              <a:t>Theoretical band gap: 5.14 eV</a:t>
            </a:r>
            <a:endParaRPr b="0" lang="en-US" sz="2700" spc="-1" strike="noStrike">
              <a:solidFill>
                <a:srgbClr val="000000"/>
              </a:solidFill>
              <a:latin typeface="Calibri"/>
            </a:endParaRPr>
          </a:p>
          <a:p>
            <a:pPr>
              <a:lnSpc>
                <a:spcPct val="90000"/>
              </a:lnSpc>
              <a:spcBef>
                <a:spcPts val="1001"/>
              </a:spcBef>
              <a:tabLst>
                <a:tab algn="l" pos="0"/>
              </a:tabLst>
            </a:pPr>
            <a:endParaRPr b="0" lang="en-US" sz="2700" spc="-1" strike="noStrike">
              <a:solidFill>
                <a:srgbClr val="000000"/>
              </a:solidFill>
              <a:latin typeface="Calibri"/>
            </a:endParaRPr>
          </a:p>
          <a:p>
            <a:endParaRPr b="0" lang="en-US" sz="2700" spc="-1" strike="noStrike">
              <a:solidFill>
                <a:srgbClr val="000000"/>
              </a:solidFill>
              <a:latin typeface="Calibri"/>
            </a:endParaRPr>
          </a:p>
        </p:txBody>
      </p:sp>
      <p:pic>
        <p:nvPicPr>
          <p:cNvPr id="291" name="Picture 3" descr=""/>
          <p:cNvPicPr/>
          <p:nvPr/>
        </p:nvPicPr>
        <p:blipFill>
          <a:blip r:embed="rId1">
            <a:extLst>
              <a:ext uri="{BEBA8EAE-BF5A-486C-A8C5-ECC9F3942E4B}">
                <a14:imgProps xmlns:a14="http://schemas.microsoft.com/office/drawing/2010/main">
                  <a14:imgLayer r:embed="rId2">
                    <a14:imgEffect>
                      <a14:brightnessContrast bright="26000"/>
                    </a14:imgEffect>
                  </a14:imgLayer>
                </a14:imgProps>
              </a:ext>
            </a:extLst>
          </a:blip>
          <a:srcRect l="9074" t="9459" r="0" b="0"/>
          <a:stretch/>
        </p:blipFill>
        <p:spPr>
          <a:xfrm>
            <a:off x="6699960" y="1348560"/>
            <a:ext cx="4653360" cy="4349880"/>
          </a:xfrm>
          <a:prstGeom prst="rect">
            <a:avLst/>
          </a:prstGeom>
          <a:ln w="0">
            <a:noFill/>
          </a:ln>
        </p:spPr>
      </p:pic>
      <p:pic>
        <p:nvPicPr>
          <p:cNvPr id="292" name="Picture 7" descr=""/>
          <p:cNvPicPr/>
          <p:nvPr/>
        </p:nvPicPr>
        <p:blipFill>
          <a:blip r:embed="rId3"/>
          <a:stretch/>
        </p:blipFill>
        <p:spPr>
          <a:xfrm>
            <a:off x="838080" y="2629080"/>
            <a:ext cx="4421160" cy="341532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Title 1"/>
          <p:cNvSpPr txBox="1"/>
          <p:nvPr/>
        </p:nvSpPr>
        <p:spPr>
          <a:xfrm>
            <a:off x="704160" y="186480"/>
            <a:ext cx="9963360" cy="974520"/>
          </a:xfrm>
          <a:prstGeom prst="rect">
            <a:avLst/>
          </a:prstGeom>
          <a:noFill/>
          <a:ln w="0">
            <a:noFill/>
          </a:ln>
        </p:spPr>
        <p:txBody>
          <a:bodyPr anchor="ctr">
            <a:normAutofit/>
          </a:bodyPr>
          <a:p>
            <a:pPr>
              <a:lnSpc>
                <a:spcPct val="90000"/>
              </a:lnSpc>
            </a:pPr>
            <a:r>
              <a:rPr b="0" lang="en-US" sz="4400" spc="-1" strike="noStrike">
                <a:solidFill>
                  <a:srgbClr val="000000"/>
                </a:solidFill>
                <a:latin typeface="Calibri Light"/>
              </a:rPr>
              <a:t>Heterovalent ternary materials</a:t>
            </a:r>
            <a:endParaRPr b="0" lang="en-US" sz="4400" spc="-1" strike="noStrike">
              <a:solidFill>
                <a:srgbClr val="000000"/>
              </a:solidFill>
              <a:latin typeface="Calibri"/>
            </a:endParaRPr>
          </a:p>
        </p:txBody>
      </p:sp>
      <p:sp>
        <p:nvSpPr>
          <p:cNvPr id="99" name="Content Placeholder 2"/>
          <p:cNvSpPr txBox="1"/>
          <p:nvPr/>
        </p:nvSpPr>
        <p:spPr>
          <a:xfrm>
            <a:off x="704160" y="1161360"/>
            <a:ext cx="10082880" cy="5509440"/>
          </a:xfrm>
          <a:prstGeom prst="rect">
            <a:avLst/>
          </a:prstGeom>
          <a:noFill/>
          <a:ln w="0">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First reports by Goodman et al. in 1956</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Largely of interest for nonlinear optics</a:t>
            </a:r>
            <a:endParaRPr b="0" lang="en-US" sz="2800" spc="-1" strike="noStrike">
              <a:solidFill>
                <a:srgbClr val="000000"/>
              </a:solidFill>
              <a:latin typeface="Calibri"/>
            </a:endParaRPr>
          </a:p>
        </p:txBody>
      </p:sp>
      <p:pic>
        <p:nvPicPr>
          <p:cNvPr id="100" name="Picture 14" descr=""/>
          <p:cNvPicPr/>
          <p:nvPr/>
        </p:nvPicPr>
        <p:blipFill>
          <a:blip r:embed="rId1"/>
          <a:stretch/>
        </p:blipFill>
        <p:spPr>
          <a:xfrm>
            <a:off x="2254320" y="3154320"/>
            <a:ext cx="3173040" cy="3245760"/>
          </a:xfrm>
          <a:prstGeom prst="rect">
            <a:avLst/>
          </a:prstGeom>
          <a:ln w="0">
            <a:noFill/>
          </a:ln>
        </p:spPr>
      </p:pic>
      <p:sp>
        <p:nvSpPr>
          <p:cNvPr id="101" name="TextBox 15"/>
          <p:cNvSpPr/>
          <p:nvPr/>
        </p:nvSpPr>
        <p:spPr>
          <a:xfrm>
            <a:off x="3459600" y="2338920"/>
            <a:ext cx="959400" cy="516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800" spc="-1" strike="noStrike">
                <a:solidFill>
                  <a:srgbClr val="000000"/>
                </a:solidFill>
                <a:latin typeface="Calibri"/>
              </a:rPr>
              <a:t>GaAs </a:t>
            </a:r>
            <a:endParaRPr b="0" lang="en-US" sz="2800" spc="-1" strike="noStrike">
              <a:latin typeface="Arial"/>
            </a:endParaRPr>
          </a:p>
        </p:txBody>
      </p:sp>
      <p:sp>
        <p:nvSpPr>
          <p:cNvPr id="102" name="TextBox 16"/>
          <p:cNvSpPr/>
          <p:nvPr/>
        </p:nvSpPr>
        <p:spPr>
          <a:xfrm>
            <a:off x="3561120" y="2739240"/>
            <a:ext cx="785520" cy="516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800" spc="-1" strike="noStrike">
                <a:solidFill>
                  <a:srgbClr val="000000"/>
                </a:solidFill>
                <a:latin typeface="Calibri"/>
              </a:rPr>
              <a:t>III-V </a:t>
            </a:r>
            <a:endParaRPr b="0" lang="en-US" sz="2800" spc="-1" strike="noStrike">
              <a:latin typeface="Arial"/>
            </a:endParaRPr>
          </a:p>
        </p:txBody>
      </p:sp>
      <p:pic>
        <p:nvPicPr>
          <p:cNvPr id="103" name="Picture 17" descr=""/>
          <p:cNvPicPr/>
          <p:nvPr/>
        </p:nvPicPr>
        <p:blipFill>
          <a:blip r:embed="rId2"/>
          <a:stretch/>
        </p:blipFill>
        <p:spPr>
          <a:xfrm>
            <a:off x="6411960" y="3154320"/>
            <a:ext cx="3092040" cy="3269880"/>
          </a:xfrm>
          <a:prstGeom prst="rect">
            <a:avLst/>
          </a:prstGeom>
          <a:ln w="0">
            <a:noFill/>
          </a:ln>
        </p:spPr>
      </p:pic>
      <p:sp>
        <p:nvSpPr>
          <p:cNvPr id="104" name="Straight Arrow Connector 19"/>
          <p:cNvSpPr/>
          <p:nvPr/>
        </p:nvSpPr>
        <p:spPr>
          <a:xfrm>
            <a:off x="5237280" y="2779560"/>
            <a:ext cx="1420560" cy="360"/>
          </a:xfrm>
          <a:custGeom>
            <a:avLst/>
            <a:gdLst/>
            <a:ahLst/>
            <a:rect l="l" t="t" r="r" b="b"/>
            <a:pathLst>
              <a:path w="21600" h="21600">
                <a:moveTo>
                  <a:pt x="0" y="0"/>
                </a:moveTo>
                <a:lnTo>
                  <a:pt x="21600" y="21600"/>
                </a:lnTo>
              </a:path>
            </a:pathLst>
          </a:custGeom>
          <a:noFill/>
          <a:ln w="76200">
            <a:solidFill>
              <a:srgbClr val="000000"/>
            </a:solidFill>
            <a:tailEnd len="med" type="triangle" w="med"/>
          </a:ln>
        </p:spPr>
        <p:style>
          <a:lnRef idx="1">
            <a:schemeClr val="dk1"/>
          </a:lnRef>
          <a:fillRef idx="0">
            <a:schemeClr val="dk1"/>
          </a:fillRef>
          <a:effectRef idx="0">
            <a:schemeClr val="dk1"/>
          </a:effectRef>
          <a:fontRef idx="minor"/>
        </p:style>
      </p:sp>
      <p:sp>
        <p:nvSpPr>
          <p:cNvPr id="105" name="TextBox 24"/>
          <p:cNvSpPr/>
          <p:nvPr/>
        </p:nvSpPr>
        <p:spPr>
          <a:xfrm>
            <a:off x="7265520" y="2338920"/>
            <a:ext cx="1420560" cy="575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800" spc="-1" strike="noStrike">
                <a:solidFill>
                  <a:srgbClr val="000000"/>
                </a:solidFill>
                <a:latin typeface="Calibri"/>
              </a:rPr>
              <a:t>ZnGeAs</a:t>
            </a:r>
            <a:r>
              <a:rPr b="0" lang="en-US" sz="2800" spc="-1" strike="noStrike" baseline="-25000">
                <a:solidFill>
                  <a:srgbClr val="000000"/>
                </a:solidFill>
                <a:latin typeface="Calibri"/>
              </a:rPr>
              <a:t>2</a:t>
            </a:r>
            <a:r>
              <a:rPr b="0" lang="en-US" sz="2800" spc="-1" strike="noStrike">
                <a:solidFill>
                  <a:srgbClr val="000000"/>
                </a:solidFill>
                <a:latin typeface="Calibri"/>
              </a:rPr>
              <a:t> </a:t>
            </a:r>
            <a:endParaRPr b="0" lang="en-US" sz="2800" spc="-1" strike="noStrike">
              <a:latin typeface="Arial"/>
            </a:endParaRPr>
          </a:p>
        </p:txBody>
      </p:sp>
      <p:sp>
        <p:nvSpPr>
          <p:cNvPr id="106" name="TextBox 25"/>
          <p:cNvSpPr/>
          <p:nvPr/>
        </p:nvSpPr>
        <p:spPr>
          <a:xfrm>
            <a:off x="7367040" y="2739240"/>
            <a:ext cx="1319400" cy="575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800" spc="-1" strike="noStrike">
                <a:solidFill>
                  <a:srgbClr val="000000"/>
                </a:solidFill>
                <a:latin typeface="Calibri"/>
              </a:rPr>
              <a:t>II-IV-V</a:t>
            </a:r>
            <a:r>
              <a:rPr b="0" lang="en-US" sz="2800" spc="-1" strike="noStrike" baseline="-25000">
                <a:solidFill>
                  <a:srgbClr val="000000"/>
                </a:solidFill>
                <a:latin typeface="Calibri"/>
              </a:rPr>
              <a:t>2</a:t>
            </a:r>
            <a:r>
              <a:rPr b="0" lang="en-US" sz="2800" spc="-1" strike="noStrike">
                <a:solidFill>
                  <a:srgbClr val="000000"/>
                </a:solidFill>
                <a:latin typeface="Calibri"/>
              </a:rPr>
              <a:t> </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3" name="Picture 3" descr=""/>
          <p:cNvPicPr/>
          <p:nvPr/>
        </p:nvPicPr>
        <p:blipFill>
          <a:blip r:embed="rId1">
            <a:alphaModFix amt="19000"/>
          </a:blip>
          <a:srcRect l="0" t="5499" r="19506" b="9704"/>
          <a:stretch/>
        </p:blipFill>
        <p:spPr>
          <a:xfrm>
            <a:off x="3712320" y="25200"/>
            <a:ext cx="8406000" cy="6857640"/>
          </a:xfrm>
          <a:prstGeom prst="rect">
            <a:avLst/>
          </a:prstGeom>
          <a:ln w="0">
            <a:noFill/>
          </a:ln>
        </p:spPr>
      </p:pic>
      <p:sp>
        <p:nvSpPr>
          <p:cNvPr id="294" name="Title 1"/>
          <p:cNvSpPr txBox="1"/>
          <p:nvPr/>
        </p:nvSpPr>
        <p:spPr>
          <a:xfrm>
            <a:off x="573480" y="141120"/>
            <a:ext cx="10088280" cy="1117440"/>
          </a:xfrm>
          <a:prstGeom prst="rect">
            <a:avLst/>
          </a:prstGeom>
          <a:noFill/>
          <a:ln w="0">
            <a:noFill/>
          </a:ln>
        </p:spPr>
        <p:txBody>
          <a:bodyPr anchor="ctr">
            <a:noAutofit/>
          </a:bodyPr>
          <a:p>
            <a:pPr>
              <a:lnSpc>
                <a:spcPct val="90000"/>
              </a:lnSpc>
            </a:pPr>
            <a:r>
              <a:rPr b="0" lang="en-US" sz="4400" spc="-1" strike="noStrike">
                <a:solidFill>
                  <a:srgbClr val="000000"/>
                </a:solidFill>
                <a:latin typeface="Calibri Light"/>
              </a:rPr>
              <a:t>Conclusions</a:t>
            </a:r>
            <a:endParaRPr b="0" lang="en-US" sz="4400" spc="-1" strike="noStrike">
              <a:solidFill>
                <a:srgbClr val="000000"/>
              </a:solidFill>
              <a:latin typeface="Calibri"/>
            </a:endParaRPr>
          </a:p>
        </p:txBody>
      </p:sp>
      <p:sp>
        <p:nvSpPr>
          <p:cNvPr id="295" name="Content Placeholder 2"/>
          <p:cNvSpPr txBox="1"/>
          <p:nvPr/>
        </p:nvSpPr>
        <p:spPr>
          <a:xfrm>
            <a:off x="573480" y="1258920"/>
            <a:ext cx="11441880" cy="5598720"/>
          </a:xfrm>
          <a:prstGeom prst="rect">
            <a:avLst/>
          </a:prstGeom>
          <a:noFill/>
          <a:ln w="0">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MgSnN</a:t>
            </a:r>
            <a:r>
              <a:rPr b="0" lang="en-US" sz="2800" spc="-1" strike="noStrike" baseline="-25000">
                <a:solidFill>
                  <a:srgbClr val="000000"/>
                </a:solidFill>
                <a:latin typeface="Calibri"/>
              </a:rPr>
              <a:t>2</a:t>
            </a:r>
            <a:r>
              <a:rPr b="0" lang="en-US" sz="2800" spc="-1" strike="noStrike">
                <a:solidFill>
                  <a:srgbClr val="000000"/>
                </a:solidFill>
                <a:latin typeface="Calibri"/>
              </a:rPr>
              <a:t> is a semiconductor comprised of inexpensive, earth abundant elements that have a strong recycling infrastructure</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Determined parameters to synthesize material using PAMBE</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i="1" lang="en-US" sz="2500" spc="-1" strike="noStrike">
                <a:solidFill>
                  <a:srgbClr val="000000"/>
                </a:solidFill>
                <a:latin typeface="Calibri"/>
              </a:rPr>
              <a:t>Addressed lattice mismatch and substrate temperature problems</a:t>
            </a:r>
            <a:endParaRPr b="0" lang="en-US" sz="25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Experimentally measured lattice parameters match theoretically calculated</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Optical band gap varies from 1.868 eV - 3.431 eV </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Identified a robust correlation between optical band gap and S</a:t>
            </a:r>
            <a:r>
              <a:rPr b="0" lang="en-US" sz="2800" spc="-1" strike="noStrike" baseline="30000">
                <a:solidFill>
                  <a:srgbClr val="000000"/>
                </a:solidFill>
                <a:latin typeface="Calibri"/>
              </a:rPr>
              <a:t>2</a:t>
            </a:r>
            <a:endParaRPr b="0" lang="en-US" sz="2800" spc="-1" strike="noStrike">
              <a:solidFill>
                <a:srgbClr val="000000"/>
              </a:solidFill>
              <a:latin typeface="Calibri"/>
            </a:endParaRPr>
          </a:p>
          <a:p>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7" name="Picture 6" descr=""/>
          <p:cNvPicPr/>
          <p:nvPr/>
        </p:nvPicPr>
        <p:blipFill>
          <a:blip r:embed="rId1"/>
          <a:stretch/>
        </p:blipFill>
        <p:spPr>
          <a:xfrm>
            <a:off x="2239200" y="3111840"/>
            <a:ext cx="3246840" cy="3214440"/>
          </a:xfrm>
          <a:prstGeom prst="rect">
            <a:avLst/>
          </a:prstGeom>
          <a:ln w="0">
            <a:noFill/>
          </a:ln>
        </p:spPr>
      </p:pic>
      <p:pic>
        <p:nvPicPr>
          <p:cNvPr id="108" name="Picture 7" descr=""/>
          <p:cNvPicPr/>
          <p:nvPr/>
        </p:nvPicPr>
        <p:blipFill>
          <a:blip r:embed="rId2"/>
          <a:stretch/>
        </p:blipFill>
        <p:spPr>
          <a:xfrm>
            <a:off x="6516360" y="3128040"/>
            <a:ext cx="3020760" cy="3265200"/>
          </a:xfrm>
          <a:prstGeom prst="rect">
            <a:avLst/>
          </a:prstGeom>
          <a:ln w="0">
            <a:noFill/>
          </a:ln>
        </p:spPr>
      </p:pic>
      <p:sp>
        <p:nvSpPr>
          <p:cNvPr id="109" name="Title 1"/>
          <p:cNvSpPr txBox="1"/>
          <p:nvPr/>
        </p:nvSpPr>
        <p:spPr>
          <a:xfrm>
            <a:off x="704160" y="186480"/>
            <a:ext cx="9963360" cy="974520"/>
          </a:xfrm>
          <a:prstGeom prst="rect">
            <a:avLst/>
          </a:prstGeom>
          <a:noFill/>
          <a:ln w="0">
            <a:noFill/>
          </a:ln>
        </p:spPr>
        <p:txBody>
          <a:bodyPr anchor="ctr">
            <a:normAutofit/>
          </a:bodyPr>
          <a:p>
            <a:pPr>
              <a:lnSpc>
                <a:spcPct val="90000"/>
              </a:lnSpc>
            </a:pPr>
            <a:r>
              <a:rPr b="0" lang="en-US" sz="4400" spc="-1" strike="noStrike">
                <a:solidFill>
                  <a:srgbClr val="000000"/>
                </a:solidFill>
                <a:latin typeface="Calibri Light"/>
              </a:rPr>
              <a:t>Heterovalent ternary materials</a:t>
            </a:r>
            <a:endParaRPr b="0" lang="en-US" sz="4400" spc="-1" strike="noStrike">
              <a:solidFill>
                <a:srgbClr val="000000"/>
              </a:solidFill>
              <a:latin typeface="Calibri"/>
            </a:endParaRPr>
          </a:p>
        </p:txBody>
      </p:sp>
      <p:sp>
        <p:nvSpPr>
          <p:cNvPr id="110" name="Content Placeholder 2"/>
          <p:cNvSpPr txBox="1"/>
          <p:nvPr/>
        </p:nvSpPr>
        <p:spPr>
          <a:xfrm>
            <a:off x="704160" y="1149120"/>
            <a:ext cx="10082880" cy="5509440"/>
          </a:xfrm>
          <a:prstGeom prst="rect">
            <a:avLst/>
          </a:prstGeom>
          <a:noFill/>
          <a:ln w="0">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Same concept for I-III-VI</a:t>
            </a:r>
            <a:r>
              <a:rPr b="0" lang="en-US" sz="2800" spc="-1" strike="noStrike" baseline="-25000">
                <a:solidFill>
                  <a:srgbClr val="000000"/>
                </a:solidFill>
                <a:latin typeface="Calibri"/>
              </a:rPr>
              <a:t>2</a:t>
            </a:r>
            <a:r>
              <a:rPr b="0" lang="en-US" sz="2800" spc="-1" strike="noStrike">
                <a:solidFill>
                  <a:srgbClr val="000000"/>
                </a:solidFill>
                <a:latin typeface="Calibri"/>
              </a:rPr>
              <a:t> materials</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CIGS are largely of interest for thin-film PV technologies</a:t>
            </a:r>
            <a:endParaRPr b="0" lang="en-US" sz="2800" spc="-1" strike="noStrike">
              <a:solidFill>
                <a:srgbClr val="000000"/>
              </a:solidFill>
              <a:latin typeface="Calibri"/>
            </a:endParaRPr>
          </a:p>
        </p:txBody>
      </p:sp>
      <p:sp>
        <p:nvSpPr>
          <p:cNvPr id="111" name="TextBox 15"/>
          <p:cNvSpPr/>
          <p:nvPr/>
        </p:nvSpPr>
        <p:spPr>
          <a:xfrm>
            <a:off x="3480480" y="2338920"/>
            <a:ext cx="946800" cy="516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800" spc="-1" strike="noStrike">
                <a:solidFill>
                  <a:srgbClr val="000000"/>
                </a:solidFill>
                <a:latin typeface="Calibri"/>
              </a:rPr>
              <a:t>ZnSe </a:t>
            </a:r>
            <a:endParaRPr b="0" lang="en-US" sz="2800" spc="-1" strike="noStrike">
              <a:latin typeface="Arial"/>
            </a:endParaRPr>
          </a:p>
        </p:txBody>
      </p:sp>
      <p:sp>
        <p:nvSpPr>
          <p:cNvPr id="112" name="TextBox 16"/>
          <p:cNvSpPr/>
          <p:nvPr/>
        </p:nvSpPr>
        <p:spPr>
          <a:xfrm>
            <a:off x="3561120" y="2739240"/>
            <a:ext cx="785520" cy="516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800" spc="-1" strike="noStrike">
                <a:solidFill>
                  <a:srgbClr val="000000"/>
                </a:solidFill>
                <a:latin typeface="Calibri"/>
              </a:rPr>
              <a:t>II-VI </a:t>
            </a:r>
            <a:endParaRPr b="0" lang="en-US" sz="2800" spc="-1" strike="noStrike">
              <a:latin typeface="Arial"/>
            </a:endParaRPr>
          </a:p>
        </p:txBody>
      </p:sp>
      <p:sp>
        <p:nvSpPr>
          <p:cNvPr id="113" name="Straight Arrow Connector 19"/>
          <p:cNvSpPr/>
          <p:nvPr/>
        </p:nvSpPr>
        <p:spPr>
          <a:xfrm>
            <a:off x="5237280" y="2779560"/>
            <a:ext cx="1420560" cy="360"/>
          </a:xfrm>
          <a:custGeom>
            <a:avLst/>
            <a:gdLst/>
            <a:ahLst/>
            <a:rect l="l" t="t" r="r" b="b"/>
            <a:pathLst>
              <a:path w="21600" h="21600">
                <a:moveTo>
                  <a:pt x="0" y="0"/>
                </a:moveTo>
                <a:lnTo>
                  <a:pt x="21600" y="21600"/>
                </a:lnTo>
              </a:path>
            </a:pathLst>
          </a:custGeom>
          <a:noFill/>
          <a:ln w="76200">
            <a:solidFill>
              <a:srgbClr val="000000"/>
            </a:solidFill>
            <a:tailEnd len="med" type="triangle" w="med"/>
          </a:ln>
        </p:spPr>
        <p:style>
          <a:lnRef idx="1">
            <a:schemeClr val="dk1"/>
          </a:lnRef>
          <a:fillRef idx="0">
            <a:schemeClr val="dk1"/>
          </a:fillRef>
          <a:effectRef idx="0">
            <a:schemeClr val="dk1"/>
          </a:effectRef>
          <a:fontRef idx="minor"/>
        </p:style>
      </p:sp>
      <p:sp>
        <p:nvSpPr>
          <p:cNvPr id="114" name="TextBox 24"/>
          <p:cNvSpPr/>
          <p:nvPr/>
        </p:nvSpPr>
        <p:spPr>
          <a:xfrm>
            <a:off x="7367040" y="2338920"/>
            <a:ext cx="1319400" cy="575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800" spc="-1" strike="noStrike">
                <a:solidFill>
                  <a:srgbClr val="000000"/>
                </a:solidFill>
                <a:latin typeface="Calibri"/>
              </a:rPr>
              <a:t>CuInSe</a:t>
            </a:r>
            <a:r>
              <a:rPr b="0" lang="en-US" sz="2800" spc="-1" strike="noStrike" baseline="-25000">
                <a:solidFill>
                  <a:srgbClr val="000000"/>
                </a:solidFill>
                <a:latin typeface="Calibri"/>
              </a:rPr>
              <a:t>2</a:t>
            </a:r>
            <a:r>
              <a:rPr b="0" lang="en-US" sz="2800" spc="-1" strike="noStrike">
                <a:solidFill>
                  <a:srgbClr val="000000"/>
                </a:solidFill>
                <a:latin typeface="Calibri"/>
              </a:rPr>
              <a:t> </a:t>
            </a:r>
            <a:endParaRPr b="0" lang="en-US" sz="2800" spc="-1" strike="noStrike">
              <a:latin typeface="Arial"/>
            </a:endParaRPr>
          </a:p>
        </p:txBody>
      </p:sp>
      <p:sp>
        <p:nvSpPr>
          <p:cNvPr id="115" name="TextBox 25"/>
          <p:cNvSpPr/>
          <p:nvPr/>
        </p:nvSpPr>
        <p:spPr>
          <a:xfrm>
            <a:off x="7492680" y="2739240"/>
            <a:ext cx="1193760" cy="575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800" spc="-1" strike="noStrike">
                <a:solidFill>
                  <a:srgbClr val="000000"/>
                </a:solidFill>
                <a:latin typeface="Calibri"/>
              </a:rPr>
              <a:t>I-III-VI</a:t>
            </a:r>
            <a:r>
              <a:rPr b="0" lang="en-US" sz="2800" spc="-1" strike="noStrike" baseline="-25000">
                <a:solidFill>
                  <a:srgbClr val="000000"/>
                </a:solidFill>
                <a:latin typeface="Calibri"/>
              </a:rPr>
              <a:t>2</a:t>
            </a:r>
            <a:r>
              <a:rPr b="0" lang="en-US" sz="2800" spc="-1" strike="noStrike">
                <a:solidFill>
                  <a:srgbClr val="000000"/>
                </a:solidFill>
                <a:latin typeface="Calibri"/>
              </a:rPr>
              <a:t> </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6" name="Picture 7" descr=""/>
          <p:cNvPicPr/>
          <p:nvPr/>
        </p:nvPicPr>
        <p:blipFill>
          <a:blip r:embed="rId1"/>
          <a:stretch/>
        </p:blipFill>
        <p:spPr>
          <a:xfrm>
            <a:off x="2522520" y="3138480"/>
            <a:ext cx="3053520" cy="3300480"/>
          </a:xfrm>
          <a:prstGeom prst="rect">
            <a:avLst/>
          </a:prstGeom>
          <a:ln w="0">
            <a:noFill/>
          </a:ln>
        </p:spPr>
      </p:pic>
      <p:pic>
        <p:nvPicPr>
          <p:cNvPr id="117" name="Picture 3" descr=""/>
          <p:cNvPicPr/>
          <p:nvPr/>
        </p:nvPicPr>
        <p:blipFill>
          <a:blip r:embed="rId2"/>
          <a:stretch/>
        </p:blipFill>
        <p:spPr>
          <a:xfrm>
            <a:off x="6275160" y="3117240"/>
            <a:ext cx="3234600" cy="3321720"/>
          </a:xfrm>
          <a:prstGeom prst="rect">
            <a:avLst/>
          </a:prstGeom>
          <a:ln w="0">
            <a:noFill/>
          </a:ln>
        </p:spPr>
      </p:pic>
      <p:sp>
        <p:nvSpPr>
          <p:cNvPr id="118" name="Title 1"/>
          <p:cNvSpPr txBox="1"/>
          <p:nvPr/>
        </p:nvSpPr>
        <p:spPr>
          <a:xfrm>
            <a:off x="704160" y="186480"/>
            <a:ext cx="9963360" cy="974520"/>
          </a:xfrm>
          <a:prstGeom prst="rect">
            <a:avLst/>
          </a:prstGeom>
          <a:noFill/>
          <a:ln w="0">
            <a:noFill/>
          </a:ln>
        </p:spPr>
        <p:txBody>
          <a:bodyPr anchor="ctr">
            <a:normAutofit/>
          </a:bodyPr>
          <a:p>
            <a:pPr>
              <a:lnSpc>
                <a:spcPct val="90000"/>
              </a:lnSpc>
            </a:pPr>
            <a:r>
              <a:rPr b="0" lang="en-US" sz="4400" spc="-1" strike="noStrike">
                <a:solidFill>
                  <a:srgbClr val="000000"/>
                </a:solidFill>
                <a:latin typeface="Calibri Light"/>
              </a:rPr>
              <a:t>Heterovalent ternary nitrides</a:t>
            </a:r>
            <a:endParaRPr b="0" lang="en-US" sz="4400" spc="-1" strike="noStrike">
              <a:solidFill>
                <a:srgbClr val="000000"/>
              </a:solidFill>
              <a:latin typeface="Calibri"/>
            </a:endParaRPr>
          </a:p>
        </p:txBody>
      </p:sp>
      <p:sp>
        <p:nvSpPr>
          <p:cNvPr id="119" name="Content Placeholder 2"/>
          <p:cNvSpPr txBox="1"/>
          <p:nvPr/>
        </p:nvSpPr>
        <p:spPr>
          <a:xfrm>
            <a:off x="704160" y="1149120"/>
            <a:ext cx="10082880" cy="5509440"/>
          </a:xfrm>
          <a:prstGeom prst="rect">
            <a:avLst/>
          </a:prstGeom>
          <a:noFill/>
          <a:ln w="0">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First reports of GaN by Pankove et al. in 1971</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II-IV-N</a:t>
            </a:r>
            <a:r>
              <a:rPr b="0" lang="en-US" sz="2800" spc="-1" strike="noStrike" baseline="-25000">
                <a:solidFill>
                  <a:srgbClr val="000000"/>
                </a:solidFill>
                <a:latin typeface="Calibri"/>
              </a:rPr>
              <a:t>2</a:t>
            </a:r>
            <a:r>
              <a:rPr b="0" lang="en-US" sz="2800" spc="-1" strike="noStrike">
                <a:solidFill>
                  <a:srgbClr val="000000"/>
                </a:solidFill>
                <a:latin typeface="Calibri"/>
              </a:rPr>
              <a:t> theoretically stabilizes in an orthorhombic crystal structure</a:t>
            </a:r>
            <a:endParaRPr b="0" lang="en-US" sz="2800" spc="-1" strike="noStrike">
              <a:solidFill>
                <a:srgbClr val="000000"/>
              </a:solidFill>
              <a:latin typeface="Calibri"/>
            </a:endParaRPr>
          </a:p>
        </p:txBody>
      </p:sp>
      <p:sp>
        <p:nvSpPr>
          <p:cNvPr id="120" name="TextBox 15"/>
          <p:cNvSpPr/>
          <p:nvPr/>
        </p:nvSpPr>
        <p:spPr>
          <a:xfrm>
            <a:off x="3625560" y="2338920"/>
            <a:ext cx="946800" cy="516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800" spc="-1" strike="noStrike">
                <a:solidFill>
                  <a:srgbClr val="000000"/>
                </a:solidFill>
                <a:latin typeface="Calibri"/>
              </a:rPr>
              <a:t>GaN </a:t>
            </a:r>
            <a:endParaRPr b="0" lang="en-US" sz="2800" spc="-1" strike="noStrike">
              <a:latin typeface="Arial"/>
            </a:endParaRPr>
          </a:p>
        </p:txBody>
      </p:sp>
      <p:sp>
        <p:nvSpPr>
          <p:cNvPr id="121" name="TextBox 16"/>
          <p:cNvSpPr/>
          <p:nvPr/>
        </p:nvSpPr>
        <p:spPr>
          <a:xfrm>
            <a:off x="3632760" y="2739240"/>
            <a:ext cx="866160" cy="516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800" spc="-1" strike="noStrike">
                <a:solidFill>
                  <a:srgbClr val="000000"/>
                </a:solidFill>
                <a:latin typeface="Calibri"/>
              </a:rPr>
              <a:t>III-N </a:t>
            </a:r>
            <a:endParaRPr b="0" lang="en-US" sz="2800" spc="-1" strike="noStrike">
              <a:latin typeface="Arial"/>
            </a:endParaRPr>
          </a:p>
        </p:txBody>
      </p:sp>
      <p:sp>
        <p:nvSpPr>
          <p:cNvPr id="122" name="Straight Arrow Connector 19"/>
          <p:cNvSpPr/>
          <p:nvPr/>
        </p:nvSpPr>
        <p:spPr>
          <a:xfrm>
            <a:off x="5237280" y="2779560"/>
            <a:ext cx="1420560" cy="360"/>
          </a:xfrm>
          <a:custGeom>
            <a:avLst/>
            <a:gdLst/>
            <a:ahLst/>
            <a:rect l="l" t="t" r="r" b="b"/>
            <a:pathLst>
              <a:path w="21600" h="21600">
                <a:moveTo>
                  <a:pt x="0" y="0"/>
                </a:moveTo>
                <a:lnTo>
                  <a:pt x="21600" y="21600"/>
                </a:lnTo>
              </a:path>
            </a:pathLst>
          </a:custGeom>
          <a:noFill/>
          <a:ln w="76200">
            <a:solidFill>
              <a:srgbClr val="000000"/>
            </a:solidFill>
            <a:tailEnd len="med" type="triangle" w="med"/>
          </a:ln>
        </p:spPr>
        <p:style>
          <a:lnRef idx="1">
            <a:schemeClr val="dk1"/>
          </a:lnRef>
          <a:fillRef idx="0">
            <a:schemeClr val="dk1"/>
          </a:fillRef>
          <a:effectRef idx="0">
            <a:schemeClr val="dk1"/>
          </a:effectRef>
          <a:fontRef idx="minor"/>
        </p:style>
      </p:sp>
      <p:sp>
        <p:nvSpPr>
          <p:cNvPr id="123" name="TextBox 24"/>
          <p:cNvSpPr/>
          <p:nvPr/>
        </p:nvSpPr>
        <p:spPr>
          <a:xfrm>
            <a:off x="7322400" y="2338920"/>
            <a:ext cx="1410480" cy="575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800" spc="-1" strike="noStrike">
                <a:solidFill>
                  <a:srgbClr val="000000"/>
                </a:solidFill>
                <a:latin typeface="Calibri"/>
              </a:rPr>
              <a:t>MgSnN</a:t>
            </a:r>
            <a:r>
              <a:rPr b="0" lang="en-US" sz="2800" spc="-1" strike="noStrike" baseline="-25000">
                <a:solidFill>
                  <a:srgbClr val="000000"/>
                </a:solidFill>
                <a:latin typeface="Calibri"/>
              </a:rPr>
              <a:t>2</a:t>
            </a:r>
            <a:r>
              <a:rPr b="0" lang="en-US" sz="2800" spc="-1" strike="noStrike">
                <a:solidFill>
                  <a:srgbClr val="000000"/>
                </a:solidFill>
                <a:latin typeface="Calibri"/>
              </a:rPr>
              <a:t> </a:t>
            </a:r>
            <a:endParaRPr b="0" lang="en-US" sz="2800" spc="-1" strike="noStrike">
              <a:latin typeface="Arial"/>
            </a:endParaRPr>
          </a:p>
        </p:txBody>
      </p:sp>
      <p:sp>
        <p:nvSpPr>
          <p:cNvPr id="124" name="TextBox 25"/>
          <p:cNvSpPr/>
          <p:nvPr/>
        </p:nvSpPr>
        <p:spPr>
          <a:xfrm>
            <a:off x="7452360" y="2739240"/>
            <a:ext cx="1225080" cy="575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800" spc="-1" strike="noStrike">
                <a:solidFill>
                  <a:srgbClr val="000000"/>
                </a:solidFill>
                <a:latin typeface="Calibri"/>
              </a:rPr>
              <a:t>II-IV-N</a:t>
            </a:r>
            <a:r>
              <a:rPr b="0" lang="en-US" sz="2800" spc="-1" strike="noStrike" baseline="-25000">
                <a:solidFill>
                  <a:srgbClr val="000000"/>
                </a:solidFill>
                <a:latin typeface="Calibri"/>
              </a:rPr>
              <a:t>2</a:t>
            </a:r>
            <a:r>
              <a:rPr b="0" lang="en-US" sz="2800" spc="-1" strike="noStrike">
                <a:solidFill>
                  <a:srgbClr val="000000"/>
                </a:solidFill>
                <a:latin typeface="Calibri"/>
              </a:rPr>
              <a:t> </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Title 1"/>
          <p:cNvSpPr txBox="1"/>
          <p:nvPr/>
        </p:nvSpPr>
        <p:spPr>
          <a:xfrm>
            <a:off x="722520" y="303120"/>
            <a:ext cx="9952200" cy="1099800"/>
          </a:xfrm>
          <a:prstGeom prst="rect">
            <a:avLst/>
          </a:prstGeom>
          <a:noFill/>
          <a:ln w="0">
            <a:noFill/>
          </a:ln>
        </p:spPr>
        <p:txBody>
          <a:bodyPr anchor="ctr">
            <a:noAutofit/>
          </a:bodyPr>
          <a:p>
            <a:pPr>
              <a:lnSpc>
                <a:spcPct val="90000"/>
              </a:lnSpc>
            </a:pPr>
            <a:r>
              <a:rPr b="0" lang="en-US" sz="4400" spc="-1" strike="noStrike">
                <a:solidFill>
                  <a:srgbClr val="000000"/>
                </a:solidFill>
                <a:latin typeface="Calibri Light"/>
              </a:rPr>
              <a:t>Mg-IV-N</a:t>
            </a:r>
            <a:r>
              <a:rPr b="0" lang="en-US" sz="4400" spc="-1" strike="noStrike" baseline="-25000">
                <a:solidFill>
                  <a:srgbClr val="000000"/>
                </a:solidFill>
                <a:latin typeface="Calibri Light"/>
              </a:rPr>
              <a:t>2</a:t>
            </a:r>
            <a:r>
              <a:rPr b="0" lang="en-US" sz="4400" spc="-1" strike="noStrike">
                <a:solidFill>
                  <a:srgbClr val="000000"/>
                </a:solidFill>
                <a:latin typeface="Calibri Light"/>
              </a:rPr>
              <a:t> Family</a:t>
            </a:r>
            <a:endParaRPr b="0" lang="en-US" sz="4400" spc="-1" strike="noStrike">
              <a:solidFill>
                <a:srgbClr val="000000"/>
              </a:solidFill>
              <a:latin typeface="Calibri"/>
            </a:endParaRPr>
          </a:p>
        </p:txBody>
      </p:sp>
      <p:sp>
        <p:nvSpPr>
          <p:cNvPr id="126" name="Content Placeholder 2"/>
          <p:cNvSpPr txBox="1"/>
          <p:nvPr/>
        </p:nvSpPr>
        <p:spPr>
          <a:xfrm>
            <a:off x="6497280" y="1372680"/>
            <a:ext cx="5239440" cy="4630680"/>
          </a:xfrm>
          <a:prstGeom prst="rect">
            <a:avLst/>
          </a:prstGeom>
          <a:noFill/>
          <a:ln w="0">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2011 Lambrecht et al. predicted the Zn-IV-N</a:t>
            </a:r>
            <a:r>
              <a:rPr b="0" lang="en-US" sz="2800" spc="-1" strike="noStrike" baseline="-25000">
                <a:solidFill>
                  <a:srgbClr val="000000"/>
                </a:solidFill>
                <a:latin typeface="Calibri"/>
              </a:rPr>
              <a:t>2 </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2016 Lambrecht et al. predicted the Mg-IV-N</a:t>
            </a:r>
            <a:r>
              <a:rPr b="0" lang="en-US" sz="2800" spc="-1" strike="noStrike" baseline="-25000">
                <a:solidFill>
                  <a:srgbClr val="000000"/>
                </a:solidFill>
                <a:latin typeface="Calibri"/>
              </a:rPr>
              <a:t>2</a:t>
            </a:r>
            <a:r>
              <a:rPr b="0" lang="en-US" sz="2800" spc="-1" strike="noStrike">
                <a:solidFill>
                  <a:srgbClr val="000000"/>
                </a:solidFill>
                <a:latin typeface="Calibri"/>
              </a:rPr>
              <a:t> </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900" spc="-1" strike="noStrike">
                <a:solidFill>
                  <a:srgbClr val="000000"/>
                </a:solidFill>
                <a:latin typeface="Calibri"/>
              </a:rPr>
              <a:t>Pna2</a:t>
            </a:r>
            <a:r>
              <a:rPr b="0" lang="en-US" sz="2900" spc="-1" strike="noStrike" baseline="-25000">
                <a:solidFill>
                  <a:srgbClr val="000000"/>
                </a:solidFill>
                <a:latin typeface="Calibri"/>
              </a:rPr>
              <a:t>1</a:t>
            </a:r>
            <a:r>
              <a:rPr b="0" lang="en-US" sz="2900" spc="-1" strike="noStrike">
                <a:solidFill>
                  <a:srgbClr val="000000"/>
                </a:solidFill>
                <a:latin typeface="Calibri"/>
              </a:rPr>
              <a:t> (number 33) space group</a:t>
            </a:r>
            <a:endParaRPr b="0" lang="en-US" sz="29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β-NaFeO</a:t>
            </a:r>
            <a:r>
              <a:rPr b="0" lang="en-US" sz="2800" spc="-1" strike="noStrike" baseline="-25000">
                <a:solidFill>
                  <a:srgbClr val="000000"/>
                </a:solidFill>
                <a:latin typeface="Calibri"/>
              </a:rPr>
              <a:t>2</a:t>
            </a:r>
            <a:r>
              <a:rPr b="0" lang="en-US" sz="2800" spc="-1" strike="noStrike">
                <a:solidFill>
                  <a:srgbClr val="000000"/>
                </a:solidFill>
                <a:latin typeface="Calibri"/>
              </a:rPr>
              <a:t> crystal structure</a:t>
            </a:r>
            <a:endParaRPr b="0" lang="en-US" sz="2800" spc="-1" strike="noStrike">
              <a:solidFill>
                <a:srgbClr val="000000"/>
              </a:solidFill>
              <a:latin typeface="Calibri"/>
            </a:endParaRPr>
          </a:p>
        </p:txBody>
      </p:sp>
      <p:pic>
        <p:nvPicPr>
          <p:cNvPr id="127" name="Picture 15" descr=""/>
          <p:cNvPicPr/>
          <p:nvPr/>
        </p:nvPicPr>
        <p:blipFill>
          <a:blip r:embed="rId1"/>
          <a:stretch/>
        </p:blipFill>
        <p:spPr>
          <a:xfrm>
            <a:off x="322560" y="1403280"/>
            <a:ext cx="6174360" cy="4630680"/>
          </a:xfrm>
          <a:prstGeom prst="rect">
            <a:avLst/>
          </a:prstGeom>
          <a:ln w="0">
            <a:noFill/>
          </a:ln>
        </p:spPr>
      </p:pic>
      <p:sp>
        <p:nvSpPr>
          <p:cNvPr id="128" name="TextBox 16"/>
          <p:cNvSpPr/>
          <p:nvPr/>
        </p:nvSpPr>
        <p:spPr>
          <a:xfrm>
            <a:off x="763560" y="1665000"/>
            <a:ext cx="58968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ff0000"/>
                </a:solidFill>
                <a:latin typeface="Calibri"/>
              </a:rPr>
              <a:t>AlN</a:t>
            </a:r>
            <a:endParaRPr b="0" lang="en-US" sz="1800" spc="-1" strike="noStrike">
              <a:latin typeface="Arial"/>
            </a:endParaRPr>
          </a:p>
        </p:txBody>
      </p:sp>
      <p:sp>
        <p:nvSpPr>
          <p:cNvPr id="129" name="TextBox 17"/>
          <p:cNvSpPr/>
          <p:nvPr/>
        </p:nvSpPr>
        <p:spPr>
          <a:xfrm>
            <a:off x="1319400" y="3534120"/>
            <a:ext cx="62280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ff0000"/>
                </a:solidFill>
                <a:latin typeface="Calibri"/>
              </a:rPr>
              <a:t>GaN</a:t>
            </a:r>
            <a:endParaRPr b="0" lang="en-US" sz="1800" spc="-1" strike="noStrike">
              <a:latin typeface="Arial"/>
            </a:endParaRPr>
          </a:p>
        </p:txBody>
      </p:sp>
      <p:sp>
        <p:nvSpPr>
          <p:cNvPr id="130" name="TextBox 18"/>
          <p:cNvSpPr/>
          <p:nvPr/>
        </p:nvSpPr>
        <p:spPr>
          <a:xfrm>
            <a:off x="5552640" y="5144040"/>
            <a:ext cx="58968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ff0000"/>
                </a:solidFill>
                <a:latin typeface="Calibri"/>
              </a:rPr>
              <a:t>InN</a:t>
            </a:r>
            <a:endParaRPr b="0" lang="en-US" sz="1800" spc="-1" strike="noStrike">
              <a:latin typeface="Arial"/>
            </a:endParaRPr>
          </a:p>
        </p:txBody>
      </p:sp>
      <p:sp>
        <p:nvSpPr>
          <p:cNvPr id="131" name="TextBox 19"/>
          <p:cNvSpPr/>
          <p:nvPr/>
        </p:nvSpPr>
        <p:spPr>
          <a:xfrm>
            <a:off x="1275840" y="1990440"/>
            <a:ext cx="821160" cy="4014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2627c2"/>
                </a:solidFill>
                <a:latin typeface="Calibri"/>
              </a:rPr>
              <a:t>ZnSiN</a:t>
            </a:r>
            <a:r>
              <a:rPr b="1" lang="en-US" sz="1800" spc="-1" strike="noStrike" baseline="-25000">
                <a:solidFill>
                  <a:srgbClr val="2627c2"/>
                </a:solidFill>
                <a:latin typeface="Calibri"/>
              </a:rPr>
              <a:t>2</a:t>
            </a:r>
            <a:endParaRPr b="0" lang="en-US" sz="1800" spc="-1" strike="noStrike">
              <a:latin typeface="Arial"/>
            </a:endParaRPr>
          </a:p>
        </p:txBody>
      </p:sp>
      <p:sp>
        <p:nvSpPr>
          <p:cNvPr id="132" name="TextBox 20"/>
          <p:cNvSpPr/>
          <p:nvPr/>
        </p:nvSpPr>
        <p:spPr>
          <a:xfrm>
            <a:off x="2268360" y="3253320"/>
            <a:ext cx="907920" cy="4014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2627c2"/>
                </a:solidFill>
                <a:latin typeface="Calibri"/>
              </a:rPr>
              <a:t>ZnGeN</a:t>
            </a:r>
            <a:r>
              <a:rPr b="1" lang="en-US" sz="1800" spc="-1" strike="noStrike" baseline="-25000">
                <a:solidFill>
                  <a:srgbClr val="2627c2"/>
                </a:solidFill>
                <a:latin typeface="Calibri"/>
              </a:rPr>
              <a:t>2</a:t>
            </a:r>
            <a:endParaRPr b="0" lang="en-US" sz="1800" spc="-1" strike="noStrike">
              <a:latin typeface="Arial"/>
            </a:endParaRPr>
          </a:p>
        </p:txBody>
      </p:sp>
      <p:sp>
        <p:nvSpPr>
          <p:cNvPr id="133" name="TextBox 21"/>
          <p:cNvSpPr/>
          <p:nvPr/>
        </p:nvSpPr>
        <p:spPr>
          <a:xfrm>
            <a:off x="3399120" y="4774680"/>
            <a:ext cx="901440" cy="4014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2627c2"/>
                </a:solidFill>
                <a:latin typeface="Calibri"/>
              </a:rPr>
              <a:t>ZnSnN</a:t>
            </a:r>
            <a:r>
              <a:rPr b="1" lang="en-US" sz="1800" spc="-1" strike="noStrike" baseline="-25000">
                <a:solidFill>
                  <a:srgbClr val="2627c2"/>
                </a:solidFill>
                <a:latin typeface="Calibri"/>
              </a:rPr>
              <a:t>2</a:t>
            </a:r>
            <a:endParaRPr b="0" lang="en-US" sz="1800" spc="-1" strike="noStrike">
              <a:latin typeface="Arial"/>
            </a:endParaRPr>
          </a:p>
        </p:txBody>
      </p:sp>
      <p:sp>
        <p:nvSpPr>
          <p:cNvPr id="134" name="TextBox 22"/>
          <p:cNvSpPr/>
          <p:nvPr/>
        </p:nvSpPr>
        <p:spPr>
          <a:xfrm>
            <a:off x="2743200" y="2333880"/>
            <a:ext cx="1018800" cy="4014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000000"/>
                </a:solidFill>
                <a:latin typeface="Calibri"/>
              </a:rPr>
              <a:t>MgGeN</a:t>
            </a:r>
            <a:r>
              <a:rPr b="1" lang="en-US" sz="1800" spc="-1" strike="noStrike" baseline="-25000">
                <a:solidFill>
                  <a:srgbClr val="000000"/>
                </a:solidFill>
                <a:latin typeface="Calibri"/>
              </a:rPr>
              <a:t>2</a:t>
            </a:r>
            <a:endParaRPr b="0" lang="en-US" sz="1800" spc="-1" strike="noStrike">
              <a:latin typeface="Arial"/>
            </a:endParaRPr>
          </a:p>
        </p:txBody>
      </p:sp>
      <p:sp>
        <p:nvSpPr>
          <p:cNvPr id="135" name="TextBox 23"/>
          <p:cNvSpPr/>
          <p:nvPr/>
        </p:nvSpPr>
        <p:spPr>
          <a:xfrm>
            <a:off x="1999080" y="1708560"/>
            <a:ext cx="1018800" cy="4014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000000"/>
                </a:solidFill>
                <a:latin typeface="Calibri"/>
              </a:rPr>
              <a:t>MgSiN</a:t>
            </a:r>
            <a:r>
              <a:rPr b="1" lang="en-US" sz="1800" spc="-1" strike="noStrike" baseline="-25000">
                <a:solidFill>
                  <a:srgbClr val="000000"/>
                </a:solidFill>
                <a:latin typeface="Calibri"/>
              </a:rPr>
              <a:t>2</a:t>
            </a:r>
            <a:endParaRPr b="0" lang="en-US" sz="1800" spc="-1" strike="noStrike">
              <a:latin typeface="Arial"/>
            </a:endParaRPr>
          </a:p>
        </p:txBody>
      </p:sp>
      <p:sp>
        <p:nvSpPr>
          <p:cNvPr id="136" name="TextBox 24"/>
          <p:cNvSpPr/>
          <p:nvPr/>
        </p:nvSpPr>
        <p:spPr>
          <a:xfrm>
            <a:off x="4069440" y="3349440"/>
            <a:ext cx="1018800" cy="4014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000000"/>
                </a:solidFill>
                <a:latin typeface="Calibri"/>
              </a:rPr>
              <a:t>MgSnN</a:t>
            </a:r>
            <a:r>
              <a:rPr b="1" lang="en-US" sz="1800" spc="-1" strike="noStrike" baseline="-25000">
                <a:solidFill>
                  <a:srgbClr val="000000"/>
                </a:solidFill>
                <a:latin typeface="Calibri"/>
              </a:rPr>
              <a:t>2</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Title 1"/>
          <p:cNvSpPr txBox="1"/>
          <p:nvPr/>
        </p:nvSpPr>
        <p:spPr>
          <a:xfrm>
            <a:off x="722520" y="303120"/>
            <a:ext cx="9952200" cy="1099800"/>
          </a:xfrm>
          <a:prstGeom prst="rect">
            <a:avLst/>
          </a:prstGeom>
          <a:noFill/>
          <a:ln w="0">
            <a:noFill/>
          </a:ln>
        </p:spPr>
        <p:txBody>
          <a:bodyPr anchor="ctr">
            <a:noAutofit/>
          </a:bodyPr>
          <a:p>
            <a:pPr>
              <a:lnSpc>
                <a:spcPct val="90000"/>
              </a:lnSpc>
            </a:pPr>
            <a:r>
              <a:rPr b="0" lang="en-US" sz="4400" spc="-1" strike="noStrike">
                <a:solidFill>
                  <a:srgbClr val="000000"/>
                </a:solidFill>
                <a:latin typeface="Calibri Light"/>
              </a:rPr>
              <a:t>Mg-IV-N</a:t>
            </a:r>
            <a:r>
              <a:rPr b="0" lang="en-US" sz="4400" spc="-1" strike="noStrike" baseline="-25000">
                <a:solidFill>
                  <a:srgbClr val="000000"/>
                </a:solidFill>
                <a:latin typeface="Calibri Light"/>
              </a:rPr>
              <a:t>2</a:t>
            </a:r>
            <a:r>
              <a:rPr b="0" lang="en-US" sz="4400" spc="-1" strike="noStrike">
                <a:solidFill>
                  <a:srgbClr val="000000"/>
                </a:solidFill>
                <a:latin typeface="Calibri Light"/>
              </a:rPr>
              <a:t> Family</a:t>
            </a:r>
            <a:endParaRPr b="0" lang="en-US" sz="4400" spc="-1" strike="noStrike">
              <a:solidFill>
                <a:srgbClr val="000000"/>
              </a:solidFill>
              <a:latin typeface="Calibri"/>
            </a:endParaRPr>
          </a:p>
        </p:txBody>
      </p:sp>
      <p:sp>
        <p:nvSpPr>
          <p:cNvPr id="138" name="Content Placeholder 2"/>
          <p:cNvSpPr txBox="1"/>
          <p:nvPr/>
        </p:nvSpPr>
        <p:spPr>
          <a:xfrm>
            <a:off x="6497280" y="1372680"/>
            <a:ext cx="5239440" cy="4630680"/>
          </a:xfrm>
          <a:prstGeom prst="rect">
            <a:avLst/>
          </a:prstGeom>
          <a:noFill/>
          <a:ln w="0">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2011 Lambrecht et al. predicted the Zn-IV-N</a:t>
            </a:r>
            <a:r>
              <a:rPr b="0" lang="en-US" sz="2800" spc="-1" strike="noStrike" baseline="-25000">
                <a:solidFill>
                  <a:srgbClr val="000000"/>
                </a:solidFill>
                <a:latin typeface="Calibri"/>
              </a:rPr>
              <a:t>2</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2016 Lambrecht et al. predicted the Mg-IV-N</a:t>
            </a:r>
            <a:r>
              <a:rPr b="0" lang="en-US" sz="2800" spc="-1" strike="noStrike" baseline="-25000">
                <a:solidFill>
                  <a:srgbClr val="000000"/>
                </a:solidFill>
                <a:latin typeface="Calibri"/>
              </a:rPr>
              <a:t>2</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900" spc="-1" strike="noStrike">
                <a:solidFill>
                  <a:srgbClr val="000000"/>
                </a:solidFill>
                <a:latin typeface="Calibri"/>
              </a:rPr>
              <a:t>Pna2</a:t>
            </a:r>
            <a:r>
              <a:rPr b="0" lang="en-US" sz="2900" spc="-1" strike="noStrike" baseline="-25000">
                <a:solidFill>
                  <a:srgbClr val="000000"/>
                </a:solidFill>
                <a:latin typeface="Calibri"/>
              </a:rPr>
              <a:t>1</a:t>
            </a:r>
            <a:r>
              <a:rPr b="0" lang="en-US" sz="2900" spc="-1" strike="noStrike">
                <a:solidFill>
                  <a:srgbClr val="000000"/>
                </a:solidFill>
                <a:latin typeface="Calibri"/>
              </a:rPr>
              <a:t> (number 33) space group</a:t>
            </a:r>
            <a:endParaRPr b="0" lang="en-US" sz="29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β-NaFeO</a:t>
            </a:r>
            <a:r>
              <a:rPr b="0" lang="en-US" sz="2800" spc="-1" strike="noStrike" baseline="-25000">
                <a:solidFill>
                  <a:srgbClr val="000000"/>
                </a:solidFill>
                <a:latin typeface="Calibri"/>
              </a:rPr>
              <a:t>2</a:t>
            </a:r>
            <a:r>
              <a:rPr b="0" lang="en-US" sz="2800" spc="-1" strike="noStrike">
                <a:solidFill>
                  <a:srgbClr val="000000"/>
                </a:solidFill>
                <a:latin typeface="Calibri"/>
              </a:rPr>
              <a:t> crystal structure</a:t>
            </a:r>
            <a:endParaRPr b="0" lang="en-US" sz="2800" spc="-1" strike="noStrike">
              <a:solidFill>
                <a:srgbClr val="000000"/>
              </a:solidFill>
              <a:latin typeface="Calibri"/>
            </a:endParaRPr>
          </a:p>
        </p:txBody>
      </p:sp>
      <p:pic>
        <p:nvPicPr>
          <p:cNvPr id="139" name="Picture 15" descr=""/>
          <p:cNvPicPr/>
          <p:nvPr/>
        </p:nvPicPr>
        <p:blipFill>
          <a:blip r:embed="rId1"/>
          <a:stretch/>
        </p:blipFill>
        <p:spPr>
          <a:xfrm>
            <a:off x="322560" y="1403280"/>
            <a:ext cx="6174360" cy="4630680"/>
          </a:xfrm>
          <a:prstGeom prst="rect">
            <a:avLst/>
          </a:prstGeom>
          <a:ln w="0">
            <a:noFill/>
          </a:ln>
        </p:spPr>
      </p:pic>
      <p:sp>
        <p:nvSpPr>
          <p:cNvPr id="140" name="TextBox 16"/>
          <p:cNvSpPr/>
          <p:nvPr/>
        </p:nvSpPr>
        <p:spPr>
          <a:xfrm>
            <a:off x="763560" y="1665000"/>
            <a:ext cx="58968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ff0000"/>
                </a:solidFill>
                <a:latin typeface="Calibri"/>
              </a:rPr>
              <a:t>AlN</a:t>
            </a:r>
            <a:endParaRPr b="0" lang="en-US" sz="1800" spc="-1" strike="noStrike">
              <a:latin typeface="Arial"/>
            </a:endParaRPr>
          </a:p>
        </p:txBody>
      </p:sp>
      <p:sp>
        <p:nvSpPr>
          <p:cNvPr id="141" name="TextBox 17"/>
          <p:cNvSpPr/>
          <p:nvPr/>
        </p:nvSpPr>
        <p:spPr>
          <a:xfrm>
            <a:off x="1319400" y="3534120"/>
            <a:ext cx="62280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ff0000"/>
                </a:solidFill>
                <a:latin typeface="Calibri"/>
              </a:rPr>
              <a:t>GaN</a:t>
            </a:r>
            <a:endParaRPr b="0" lang="en-US" sz="1800" spc="-1" strike="noStrike">
              <a:latin typeface="Arial"/>
            </a:endParaRPr>
          </a:p>
        </p:txBody>
      </p:sp>
      <p:sp>
        <p:nvSpPr>
          <p:cNvPr id="142" name="TextBox 18"/>
          <p:cNvSpPr/>
          <p:nvPr/>
        </p:nvSpPr>
        <p:spPr>
          <a:xfrm>
            <a:off x="5552640" y="5144040"/>
            <a:ext cx="58968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ff0000"/>
                </a:solidFill>
                <a:latin typeface="Calibri"/>
              </a:rPr>
              <a:t>InN</a:t>
            </a:r>
            <a:endParaRPr b="0" lang="en-US" sz="1800" spc="-1" strike="noStrike">
              <a:latin typeface="Arial"/>
            </a:endParaRPr>
          </a:p>
        </p:txBody>
      </p:sp>
      <p:sp>
        <p:nvSpPr>
          <p:cNvPr id="143" name="TextBox 19"/>
          <p:cNvSpPr/>
          <p:nvPr/>
        </p:nvSpPr>
        <p:spPr>
          <a:xfrm>
            <a:off x="1275840" y="1990440"/>
            <a:ext cx="821160" cy="4014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2627c2"/>
                </a:solidFill>
                <a:latin typeface="Calibri"/>
              </a:rPr>
              <a:t>ZnSiN</a:t>
            </a:r>
            <a:r>
              <a:rPr b="1" lang="en-US" sz="1800" spc="-1" strike="noStrike" baseline="-25000">
                <a:solidFill>
                  <a:srgbClr val="2627c2"/>
                </a:solidFill>
                <a:latin typeface="Calibri"/>
              </a:rPr>
              <a:t>2</a:t>
            </a:r>
            <a:endParaRPr b="0" lang="en-US" sz="1800" spc="-1" strike="noStrike">
              <a:latin typeface="Arial"/>
            </a:endParaRPr>
          </a:p>
        </p:txBody>
      </p:sp>
      <p:sp>
        <p:nvSpPr>
          <p:cNvPr id="144" name="TextBox 20"/>
          <p:cNvSpPr/>
          <p:nvPr/>
        </p:nvSpPr>
        <p:spPr>
          <a:xfrm>
            <a:off x="2268360" y="3253320"/>
            <a:ext cx="907920" cy="4014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2627c2"/>
                </a:solidFill>
                <a:latin typeface="Calibri"/>
              </a:rPr>
              <a:t>ZnGeN</a:t>
            </a:r>
            <a:r>
              <a:rPr b="1" lang="en-US" sz="1800" spc="-1" strike="noStrike" baseline="-25000">
                <a:solidFill>
                  <a:srgbClr val="2627c2"/>
                </a:solidFill>
                <a:latin typeface="Calibri"/>
              </a:rPr>
              <a:t>2</a:t>
            </a:r>
            <a:endParaRPr b="0" lang="en-US" sz="1800" spc="-1" strike="noStrike">
              <a:latin typeface="Arial"/>
            </a:endParaRPr>
          </a:p>
        </p:txBody>
      </p:sp>
      <p:sp>
        <p:nvSpPr>
          <p:cNvPr id="145" name="TextBox 21"/>
          <p:cNvSpPr/>
          <p:nvPr/>
        </p:nvSpPr>
        <p:spPr>
          <a:xfrm>
            <a:off x="3399120" y="4774680"/>
            <a:ext cx="901440" cy="4014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2627c2"/>
                </a:solidFill>
                <a:latin typeface="Calibri"/>
              </a:rPr>
              <a:t>ZnSnN</a:t>
            </a:r>
            <a:r>
              <a:rPr b="1" lang="en-US" sz="1800" spc="-1" strike="noStrike" baseline="-25000">
                <a:solidFill>
                  <a:srgbClr val="2627c2"/>
                </a:solidFill>
                <a:latin typeface="Calibri"/>
              </a:rPr>
              <a:t>2</a:t>
            </a:r>
            <a:endParaRPr b="0" lang="en-US" sz="1800" spc="-1" strike="noStrike">
              <a:latin typeface="Arial"/>
            </a:endParaRPr>
          </a:p>
        </p:txBody>
      </p:sp>
      <p:sp>
        <p:nvSpPr>
          <p:cNvPr id="146" name="TextBox 22"/>
          <p:cNvSpPr/>
          <p:nvPr/>
        </p:nvSpPr>
        <p:spPr>
          <a:xfrm>
            <a:off x="2743200" y="2333880"/>
            <a:ext cx="1018800" cy="4014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000000"/>
                </a:solidFill>
                <a:latin typeface="Calibri"/>
              </a:rPr>
              <a:t>MgGeN</a:t>
            </a:r>
            <a:r>
              <a:rPr b="1" lang="en-US" sz="1800" spc="-1" strike="noStrike" baseline="-25000">
                <a:solidFill>
                  <a:srgbClr val="000000"/>
                </a:solidFill>
                <a:latin typeface="Calibri"/>
              </a:rPr>
              <a:t>2</a:t>
            </a:r>
            <a:endParaRPr b="0" lang="en-US" sz="1800" spc="-1" strike="noStrike">
              <a:latin typeface="Arial"/>
            </a:endParaRPr>
          </a:p>
        </p:txBody>
      </p:sp>
      <p:sp>
        <p:nvSpPr>
          <p:cNvPr id="147" name="TextBox 23"/>
          <p:cNvSpPr/>
          <p:nvPr/>
        </p:nvSpPr>
        <p:spPr>
          <a:xfrm>
            <a:off x="1999080" y="1708560"/>
            <a:ext cx="1018800" cy="4014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000000"/>
                </a:solidFill>
                <a:latin typeface="Calibri"/>
              </a:rPr>
              <a:t>MgSiN</a:t>
            </a:r>
            <a:r>
              <a:rPr b="1" lang="en-US" sz="1800" spc="-1" strike="noStrike" baseline="-25000">
                <a:solidFill>
                  <a:srgbClr val="000000"/>
                </a:solidFill>
                <a:latin typeface="Calibri"/>
              </a:rPr>
              <a:t>2</a:t>
            </a:r>
            <a:endParaRPr b="0" lang="en-US" sz="1800" spc="-1" strike="noStrike">
              <a:latin typeface="Arial"/>
            </a:endParaRPr>
          </a:p>
        </p:txBody>
      </p:sp>
      <p:sp>
        <p:nvSpPr>
          <p:cNvPr id="148" name="TextBox 24"/>
          <p:cNvSpPr/>
          <p:nvPr/>
        </p:nvSpPr>
        <p:spPr>
          <a:xfrm>
            <a:off x="4069440" y="3349440"/>
            <a:ext cx="1018800" cy="4014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000000"/>
                </a:solidFill>
                <a:latin typeface="Calibri"/>
              </a:rPr>
              <a:t>MgSnN</a:t>
            </a:r>
            <a:r>
              <a:rPr b="1" lang="en-US" sz="1800" spc="-1" strike="noStrike" baseline="-25000">
                <a:solidFill>
                  <a:srgbClr val="000000"/>
                </a:solidFill>
                <a:latin typeface="Calibri"/>
              </a:rPr>
              <a:t>2</a:t>
            </a:r>
            <a:endParaRPr b="0" lang="en-US" sz="1800" spc="-1" strike="noStrike">
              <a:latin typeface="Arial"/>
            </a:endParaRPr>
          </a:p>
        </p:txBody>
      </p:sp>
      <p:sp>
        <p:nvSpPr>
          <p:cNvPr id="149" name="Oval 5"/>
          <p:cNvSpPr/>
          <p:nvPr/>
        </p:nvSpPr>
        <p:spPr>
          <a:xfrm>
            <a:off x="3724560" y="3253320"/>
            <a:ext cx="1448280" cy="631080"/>
          </a:xfrm>
          <a:prstGeom prst="ellipse">
            <a:avLst/>
          </a:prstGeom>
          <a:noFill/>
          <a:ln w="57150">
            <a:solidFill>
              <a:srgbClr val="000000"/>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Title 1"/>
          <p:cNvSpPr txBox="1"/>
          <p:nvPr/>
        </p:nvSpPr>
        <p:spPr>
          <a:xfrm>
            <a:off x="722520" y="303120"/>
            <a:ext cx="9952200" cy="1099800"/>
          </a:xfrm>
          <a:prstGeom prst="rect">
            <a:avLst/>
          </a:prstGeom>
          <a:noFill/>
          <a:ln w="0">
            <a:noFill/>
          </a:ln>
        </p:spPr>
        <p:txBody>
          <a:bodyPr anchor="ctr">
            <a:noAutofit/>
          </a:bodyPr>
          <a:p>
            <a:pPr>
              <a:lnSpc>
                <a:spcPct val="90000"/>
              </a:lnSpc>
            </a:pPr>
            <a:r>
              <a:rPr b="0" lang="en-US" sz="4400" spc="-1" strike="noStrike">
                <a:solidFill>
                  <a:srgbClr val="000000"/>
                </a:solidFill>
                <a:latin typeface="Calibri Light"/>
              </a:rPr>
              <a:t>Mg-IV-N</a:t>
            </a:r>
            <a:r>
              <a:rPr b="0" lang="en-US" sz="4400" spc="-1" strike="noStrike" baseline="-25000">
                <a:solidFill>
                  <a:srgbClr val="000000"/>
                </a:solidFill>
                <a:latin typeface="Calibri Light"/>
              </a:rPr>
              <a:t>2</a:t>
            </a:r>
            <a:r>
              <a:rPr b="0" lang="en-US" sz="4400" spc="-1" strike="noStrike">
                <a:solidFill>
                  <a:srgbClr val="000000"/>
                </a:solidFill>
                <a:latin typeface="Calibri Light"/>
              </a:rPr>
              <a:t> Family</a:t>
            </a:r>
            <a:endParaRPr b="0" lang="en-US" sz="4400" spc="-1" strike="noStrike">
              <a:solidFill>
                <a:srgbClr val="000000"/>
              </a:solidFill>
              <a:latin typeface="Calibri"/>
            </a:endParaRPr>
          </a:p>
        </p:txBody>
      </p:sp>
      <p:sp>
        <p:nvSpPr>
          <p:cNvPr id="151" name="Content Placeholder 2"/>
          <p:cNvSpPr txBox="1"/>
          <p:nvPr/>
        </p:nvSpPr>
        <p:spPr>
          <a:xfrm>
            <a:off x="6497280" y="1372680"/>
            <a:ext cx="5239440" cy="4630680"/>
          </a:xfrm>
          <a:prstGeom prst="rect">
            <a:avLst/>
          </a:prstGeom>
          <a:noFill/>
          <a:ln w="0">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2011 Lambrecht et al. predicted the Zn-IV-N</a:t>
            </a:r>
            <a:r>
              <a:rPr b="0" lang="en-US" sz="2800" spc="-1" strike="noStrike" baseline="-25000">
                <a:solidFill>
                  <a:srgbClr val="000000"/>
                </a:solidFill>
                <a:latin typeface="Calibri"/>
              </a:rPr>
              <a:t>2</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2016 Lambrecht et al. predicted the Mg-IV-N</a:t>
            </a:r>
            <a:r>
              <a:rPr b="0" lang="en-US" sz="2800" spc="-1" strike="noStrike" baseline="-25000">
                <a:solidFill>
                  <a:srgbClr val="000000"/>
                </a:solidFill>
                <a:latin typeface="Calibri"/>
              </a:rPr>
              <a:t>2</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900" spc="-1" strike="noStrike">
                <a:solidFill>
                  <a:srgbClr val="000000"/>
                </a:solidFill>
                <a:latin typeface="Calibri"/>
              </a:rPr>
              <a:t>Pna2</a:t>
            </a:r>
            <a:r>
              <a:rPr b="0" lang="en-US" sz="2900" spc="-1" strike="noStrike" baseline="-25000">
                <a:solidFill>
                  <a:srgbClr val="000000"/>
                </a:solidFill>
                <a:latin typeface="Calibri"/>
              </a:rPr>
              <a:t>1</a:t>
            </a:r>
            <a:r>
              <a:rPr b="0" lang="en-US" sz="2900" spc="-1" strike="noStrike">
                <a:solidFill>
                  <a:srgbClr val="000000"/>
                </a:solidFill>
                <a:latin typeface="Calibri"/>
              </a:rPr>
              <a:t> (number 33) space group</a:t>
            </a:r>
            <a:endParaRPr b="0" lang="en-US" sz="29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β-NaFeO</a:t>
            </a:r>
            <a:r>
              <a:rPr b="0" lang="en-US" sz="2800" spc="-1" strike="noStrike" baseline="-25000">
                <a:solidFill>
                  <a:srgbClr val="000000"/>
                </a:solidFill>
                <a:latin typeface="Calibri"/>
              </a:rPr>
              <a:t>2</a:t>
            </a:r>
            <a:r>
              <a:rPr b="0" lang="en-US" sz="2800" spc="-1" strike="noStrike">
                <a:solidFill>
                  <a:srgbClr val="000000"/>
                </a:solidFill>
                <a:latin typeface="Calibri"/>
              </a:rPr>
              <a:t> crystal structure</a:t>
            </a:r>
            <a:endParaRPr b="0" lang="en-US" sz="2800" spc="-1" strike="noStrike">
              <a:solidFill>
                <a:srgbClr val="000000"/>
              </a:solidFill>
              <a:latin typeface="Calibri"/>
            </a:endParaRPr>
          </a:p>
        </p:txBody>
      </p:sp>
      <p:pic>
        <p:nvPicPr>
          <p:cNvPr id="152" name="Picture 15" descr=""/>
          <p:cNvPicPr/>
          <p:nvPr/>
        </p:nvPicPr>
        <p:blipFill>
          <a:blip r:embed="rId1"/>
          <a:stretch/>
        </p:blipFill>
        <p:spPr>
          <a:xfrm>
            <a:off x="322560" y="1403280"/>
            <a:ext cx="6174360" cy="4630680"/>
          </a:xfrm>
          <a:prstGeom prst="rect">
            <a:avLst/>
          </a:prstGeom>
          <a:ln w="0">
            <a:noFill/>
          </a:ln>
        </p:spPr>
      </p:pic>
      <p:sp>
        <p:nvSpPr>
          <p:cNvPr id="153" name="TextBox 16"/>
          <p:cNvSpPr/>
          <p:nvPr/>
        </p:nvSpPr>
        <p:spPr>
          <a:xfrm>
            <a:off x="763560" y="1665000"/>
            <a:ext cx="58968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ff0000"/>
                </a:solidFill>
                <a:latin typeface="Calibri"/>
              </a:rPr>
              <a:t>AlN</a:t>
            </a:r>
            <a:endParaRPr b="0" lang="en-US" sz="1800" spc="-1" strike="noStrike">
              <a:latin typeface="Arial"/>
            </a:endParaRPr>
          </a:p>
        </p:txBody>
      </p:sp>
      <p:sp>
        <p:nvSpPr>
          <p:cNvPr id="154" name="TextBox 17"/>
          <p:cNvSpPr/>
          <p:nvPr/>
        </p:nvSpPr>
        <p:spPr>
          <a:xfrm>
            <a:off x="1319400" y="3534120"/>
            <a:ext cx="62280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ff0000"/>
                </a:solidFill>
                <a:latin typeface="Calibri"/>
              </a:rPr>
              <a:t>GaN</a:t>
            </a:r>
            <a:endParaRPr b="0" lang="en-US" sz="1800" spc="-1" strike="noStrike">
              <a:latin typeface="Arial"/>
            </a:endParaRPr>
          </a:p>
        </p:txBody>
      </p:sp>
      <p:sp>
        <p:nvSpPr>
          <p:cNvPr id="155" name="TextBox 18"/>
          <p:cNvSpPr/>
          <p:nvPr/>
        </p:nvSpPr>
        <p:spPr>
          <a:xfrm>
            <a:off x="5552640" y="5144040"/>
            <a:ext cx="58968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ff0000"/>
                </a:solidFill>
                <a:latin typeface="Calibri"/>
              </a:rPr>
              <a:t>InN</a:t>
            </a:r>
            <a:endParaRPr b="0" lang="en-US" sz="1800" spc="-1" strike="noStrike">
              <a:latin typeface="Arial"/>
            </a:endParaRPr>
          </a:p>
        </p:txBody>
      </p:sp>
      <p:sp>
        <p:nvSpPr>
          <p:cNvPr id="156" name="TextBox 19"/>
          <p:cNvSpPr/>
          <p:nvPr/>
        </p:nvSpPr>
        <p:spPr>
          <a:xfrm>
            <a:off x="1275840" y="1990440"/>
            <a:ext cx="821160" cy="4014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2627c2"/>
                </a:solidFill>
                <a:latin typeface="Calibri"/>
              </a:rPr>
              <a:t>ZnSiN</a:t>
            </a:r>
            <a:r>
              <a:rPr b="1" lang="en-US" sz="1800" spc="-1" strike="noStrike" baseline="-25000">
                <a:solidFill>
                  <a:srgbClr val="2627c2"/>
                </a:solidFill>
                <a:latin typeface="Calibri"/>
              </a:rPr>
              <a:t>2</a:t>
            </a:r>
            <a:endParaRPr b="0" lang="en-US" sz="1800" spc="-1" strike="noStrike">
              <a:latin typeface="Arial"/>
            </a:endParaRPr>
          </a:p>
        </p:txBody>
      </p:sp>
      <p:sp>
        <p:nvSpPr>
          <p:cNvPr id="157" name="TextBox 20"/>
          <p:cNvSpPr/>
          <p:nvPr/>
        </p:nvSpPr>
        <p:spPr>
          <a:xfrm>
            <a:off x="2268360" y="3253320"/>
            <a:ext cx="907920" cy="4014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2627c2"/>
                </a:solidFill>
                <a:latin typeface="Calibri"/>
              </a:rPr>
              <a:t>ZnGeN</a:t>
            </a:r>
            <a:r>
              <a:rPr b="1" lang="en-US" sz="1800" spc="-1" strike="noStrike" baseline="-25000">
                <a:solidFill>
                  <a:srgbClr val="2627c2"/>
                </a:solidFill>
                <a:latin typeface="Calibri"/>
              </a:rPr>
              <a:t>2</a:t>
            </a:r>
            <a:endParaRPr b="0" lang="en-US" sz="1800" spc="-1" strike="noStrike">
              <a:latin typeface="Arial"/>
            </a:endParaRPr>
          </a:p>
        </p:txBody>
      </p:sp>
      <p:sp>
        <p:nvSpPr>
          <p:cNvPr id="158" name="TextBox 21"/>
          <p:cNvSpPr/>
          <p:nvPr/>
        </p:nvSpPr>
        <p:spPr>
          <a:xfrm>
            <a:off x="3399120" y="4774680"/>
            <a:ext cx="901440" cy="4014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2627c2"/>
                </a:solidFill>
                <a:latin typeface="Calibri"/>
              </a:rPr>
              <a:t>ZnSnN</a:t>
            </a:r>
            <a:r>
              <a:rPr b="1" lang="en-US" sz="1800" spc="-1" strike="noStrike" baseline="-25000">
                <a:solidFill>
                  <a:srgbClr val="2627c2"/>
                </a:solidFill>
                <a:latin typeface="Calibri"/>
              </a:rPr>
              <a:t>2</a:t>
            </a:r>
            <a:endParaRPr b="0" lang="en-US" sz="1800" spc="-1" strike="noStrike">
              <a:latin typeface="Arial"/>
            </a:endParaRPr>
          </a:p>
        </p:txBody>
      </p:sp>
      <p:sp>
        <p:nvSpPr>
          <p:cNvPr id="159" name="TextBox 22"/>
          <p:cNvSpPr/>
          <p:nvPr/>
        </p:nvSpPr>
        <p:spPr>
          <a:xfrm>
            <a:off x="2743200" y="2333880"/>
            <a:ext cx="1018800" cy="4014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000000"/>
                </a:solidFill>
                <a:latin typeface="Calibri"/>
              </a:rPr>
              <a:t>MgGeN</a:t>
            </a:r>
            <a:r>
              <a:rPr b="1" lang="en-US" sz="1800" spc="-1" strike="noStrike" baseline="-25000">
                <a:solidFill>
                  <a:srgbClr val="000000"/>
                </a:solidFill>
                <a:latin typeface="Calibri"/>
              </a:rPr>
              <a:t>2</a:t>
            </a:r>
            <a:endParaRPr b="0" lang="en-US" sz="1800" spc="-1" strike="noStrike">
              <a:latin typeface="Arial"/>
            </a:endParaRPr>
          </a:p>
        </p:txBody>
      </p:sp>
      <p:sp>
        <p:nvSpPr>
          <p:cNvPr id="160" name="TextBox 23"/>
          <p:cNvSpPr/>
          <p:nvPr/>
        </p:nvSpPr>
        <p:spPr>
          <a:xfrm>
            <a:off x="1999080" y="1708560"/>
            <a:ext cx="1018800" cy="4014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000000"/>
                </a:solidFill>
                <a:latin typeface="Calibri"/>
              </a:rPr>
              <a:t>MgSiN</a:t>
            </a:r>
            <a:r>
              <a:rPr b="1" lang="en-US" sz="1800" spc="-1" strike="noStrike" baseline="-25000">
                <a:solidFill>
                  <a:srgbClr val="000000"/>
                </a:solidFill>
                <a:latin typeface="Calibri"/>
              </a:rPr>
              <a:t>2</a:t>
            </a:r>
            <a:endParaRPr b="0" lang="en-US" sz="1800" spc="-1" strike="noStrike">
              <a:latin typeface="Arial"/>
            </a:endParaRPr>
          </a:p>
        </p:txBody>
      </p:sp>
      <p:sp>
        <p:nvSpPr>
          <p:cNvPr id="161" name="TextBox 24"/>
          <p:cNvSpPr/>
          <p:nvPr/>
        </p:nvSpPr>
        <p:spPr>
          <a:xfrm>
            <a:off x="4069440" y="3349440"/>
            <a:ext cx="1018800" cy="4014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000000"/>
                </a:solidFill>
                <a:latin typeface="Calibri"/>
              </a:rPr>
              <a:t>MgSnN</a:t>
            </a:r>
            <a:r>
              <a:rPr b="1" lang="en-US" sz="1800" spc="-1" strike="noStrike" baseline="-25000">
                <a:solidFill>
                  <a:srgbClr val="000000"/>
                </a:solidFill>
                <a:latin typeface="Calibri"/>
              </a:rPr>
              <a:t>2</a:t>
            </a:r>
            <a:endParaRPr b="0" lang="en-US" sz="1800" spc="-1" strike="noStrike">
              <a:latin typeface="Arial"/>
            </a:endParaRPr>
          </a:p>
        </p:txBody>
      </p:sp>
      <p:sp>
        <p:nvSpPr>
          <p:cNvPr id="162" name="Oval 5"/>
          <p:cNvSpPr/>
          <p:nvPr/>
        </p:nvSpPr>
        <p:spPr>
          <a:xfrm>
            <a:off x="3724560" y="3253320"/>
            <a:ext cx="1448280" cy="631080"/>
          </a:xfrm>
          <a:prstGeom prst="ellipse">
            <a:avLst/>
          </a:prstGeom>
          <a:noFill/>
          <a:ln w="57150">
            <a:solidFill>
              <a:srgbClr val="000000"/>
            </a:solidFill>
          </a:ln>
        </p:spPr>
        <p:style>
          <a:lnRef idx="2">
            <a:schemeClr val="accent1">
              <a:shade val="50000"/>
            </a:schemeClr>
          </a:lnRef>
          <a:fillRef idx="1">
            <a:schemeClr val="accent1"/>
          </a:fillRef>
          <a:effectRef idx="0">
            <a:schemeClr val="accent1"/>
          </a:effectRef>
          <a:fontRef idx="minor"/>
        </p:style>
      </p:sp>
      <p:sp>
        <p:nvSpPr>
          <p:cNvPr id="163" name="Oval 27"/>
          <p:cNvSpPr/>
          <p:nvPr/>
        </p:nvSpPr>
        <p:spPr>
          <a:xfrm>
            <a:off x="2442600" y="2228400"/>
            <a:ext cx="1448280" cy="631080"/>
          </a:xfrm>
          <a:prstGeom prst="ellipse">
            <a:avLst/>
          </a:prstGeom>
          <a:noFill/>
          <a:ln w="57150">
            <a:solidFill>
              <a:srgbClr val="000000"/>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4" name="Picture 3" descr=""/>
          <p:cNvPicPr/>
          <p:nvPr/>
        </p:nvPicPr>
        <p:blipFill>
          <a:blip r:embed="rId1"/>
          <a:stretch/>
        </p:blipFill>
        <p:spPr>
          <a:xfrm>
            <a:off x="5579280" y="1155960"/>
            <a:ext cx="6333480" cy="4750200"/>
          </a:xfrm>
          <a:prstGeom prst="rect">
            <a:avLst/>
          </a:prstGeom>
          <a:ln w="0">
            <a:noFill/>
          </a:ln>
        </p:spPr>
      </p:pic>
      <p:sp>
        <p:nvSpPr>
          <p:cNvPr id="165" name="Title 1"/>
          <p:cNvSpPr/>
          <p:nvPr/>
        </p:nvSpPr>
        <p:spPr>
          <a:xfrm>
            <a:off x="726480" y="262440"/>
            <a:ext cx="10500480" cy="759960"/>
          </a:xfrm>
          <a:prstGeom prst="rect">
            <a:avLst/>
          </a:prstGeom>
          <a:noFill/>
          <a:ln w="0">
            <a:noFill/>
          </a:ln>
        </p:spPr>
        <p:style>
          <a:lnRef idx="0"/>
          <a:fillRef idx="0"/>
          <a:effectRef idx="0"/>
          <a:fontRef idx="minor"/>
        </p:style>
        <p:txBody>
          <a:bodyPr anchor="ctr">
            <a:normAutofit/>
          </a:bodyPr>
          <a:p>
            <a:pPr>
              <a:lnSpc>
                <a:spcPct val="90000"/>
              </a:lnSpc>
            </a:pPr>
            <a:r>
              <a:rPr b="0" lang="en-US" sz="4400" spc="-1" strike="noStrike">
                <a:solidFill>
                  <a:srgbClr val="000000"/>
                </a:solidFill>
                <a:latin typeface="Calibri Light"/>
              </a:rPr>
              <a:t>Economic and Environmental Considerations</a:t>
            </a:r>
            <a:endParaRPr b="0" lang="en-US" sz="4400" spc="-1" strike="noStrike">
              <a:latin typeface="Arial"/>
            </a:endParaRPr>
          </a:p>
        </p:txBody>
      </p:sp>
      <p:sp>
        <p:nvSpPr>
          <p:cNvPr id="166" name="Content Placeholder 2"/>
          <p:cNvSpPr txBox="1"/>
          <p:nvPr/>
        </p:nvSpPr>
        <p:spPr>
          <a:xfrm>
            <a:off x="726480" y="1332360"/>
            <a:ext cx="4979160" cy="4884120"/>
          </a:xfrm>
          <a:prstGeom prst="rect">
            <a:avLst/>
          </a:prstGeom>
          <a:noFill/>
          <a:ln w="0">
            <a:noFill/>
          </a:ln>
        </p:spPr>
        <p:txBody>
          <a:bodyPr>
            <a:normAutofit/>
          </a:bodyPr>
          <a:p>
            <a:pPr marL="228600" indent="-228240">
              <a:lnSpc>
                <a:spcPct val="90000"/>
              </a:lnSpc>
              <a:spcBef>
                <a:spcPts val="1001"/>
              </a:spcBef>
              <a:buClr>
                <a:srgbClr val="000000"/>
              </a:buClr>
              <a:buFont typeface="Arial"/>
              <a:buChar char="•"/>
            </a:pPr>
            <a:r>
              <a:rPr b="0" lang="en-US" sz="3000" spc="-1" strike="noStrike">
                <a:solidFill>
                  <a:srgbClr val="000000"/>
                </a:solidFill>
                <a:latin typeface="Calibri"/>
              </a:rPr>
              <a:t>MgSnN</a:t>
            </a:r>
            <a:r>
              <a:rPr b="0" lang="en-US" sz="3000" spc="-1" strike="noStrike" baseline="-25000">
                <a:solidFill>
                  <a:srgbClr val="000000"/>
                </a:solidFill>
                <a:latin typeface="Calibri"/>
              </a:rPr>
              <a:t>2</a:t>
            </a:r>
            <a:endParaRPr b="0" lang="en-US" sz="30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i="1" lang="en-US" sz="2600" spc="-1" strike="noStrike">
                <a:solidFill>
                  <a:srgbClr val="000000"/>
                </a:solidFill>
                <a:latin typeface="Calibri"/>
              </a:rPr>
              <a:t>Comprised of inexpensive, earth-abundant elements</a:t>
            </a:r>
            <a:endParaRPr b="0" lang="en-US" sz="26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i="1" lang="en-US" sz="2600" spc="-1" strike="noStrike">
                <a:solidFill>
                  <a:srgbClr val="000000"/>
                </a:solidFill>
                <a:latin typeface="Calibri"/>
              </a:rPr>
              <a:t>Mature recycling infrastructure</a:t>
            </a:r>
            <a:endParaRPr b="0" lang="en-US" sz="26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i="1" lang="en-US" sz="2600" spc="-1" strike="noStrike">
                <a:solidFill>
                  <a:srgbClr val="000000"/>
                </a:solidFill>
                <a:latin typeface="Calibri"/>
              </a:rPr>
              <a:t>Theoretical predictions have been made</a:t>
            </a:r>
            <a:endParaRPr b="0" lang="en-US" sz="26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i="1" lang="en-US" sz="2600" spc="-1" strike="noStrike">
                <a:solidFill>
                  <a:srgbClr val="000000"/>
                </a:solidFill>
                <a:latin typeface="Calibri"/>
              </a:rPr>
              <a:t>Never been synthesized</a:t>
            </a:r>
            <a:endParaRPr b="0" lang="en-US" sz="26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i="1" lang="en-US" sz="2600" spc="-1" strike="noStrike">
                <a:solidFill>
                  <a:srgbClr val="000000"/>
                </a:solidFill>
                <a:latin typeface="Calibri"/>
              </a:rPr>
              <a:t>Viable substitute for wide band gap semiconductors?</a:t>
            </a:r>
            <a:endParaRPr b="0" lang="en-US" sz="2600" spc="-1" strike="noStrike">
              <a:solidFill>
                <a:srgbClr val="000000"/>
              </a:solidFill>
              <a:latin typeface="Calibri"/>
            </a:endParaRPr>
          </a:p>
        </p:txBody>
      </p:sp>
      <p:sp>
        <p:nvSpPr>
          <p:cNvPr id="167" name="TextBox 2"/>
          <p:cNvSpPr/>
          <p:nvPr/>
        </p:nvSpPr>
        <p:spPr>
          <a:xfrm>
            <a:off x="6357600" y="4802760"/>
            <a:ext cx="605160" cy="4561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2e75b6"/>
                </a:solidFill>
                <a:latin typeface="Calibri"/>
              </a:rPr>
              <a:t>Mg</a:t>
            </a:r>
            <a:endParaRPr b="0" lang="en-US" sz="2400" spc="-1" strike="noStrike">
              <a:latin typeface="Arial"/>
            </a:endParaRPr>
          </a:p>
        </p:txBody>
      </p:sp>
      <p:sp>
        <p:nvSpPr>
          <p:cNvPr id="168" name="TextBox 6"/>
          <p:cNvSpPr/>
          <p:nvPr/>
        </p:nvSpPr>
        <p:spPr>
          <a:xfrm>
            <a:off x="6357600" y="2240640"/>
            <a:ext cx="605160" cy="4561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00843c"/>
                </a:solidFill>
                <a:latin typeface="Calibri"/>
              </a:rPr>
              <a:t>In</a:t>
            </a:r>
            <a:endParaRPr b="0" lang="en-US" sz="2400" spc="-1" strike="noStrike">
              <a:latin typeface="Arial"/>
            </a:endParaRPr>
          </a:p>
        </p:txBody>
      </p:sp>
      <p:sp>
        <p:nvSpPr>
          <p:cNvPr id="169" name="TextBox 7"/>
          <p:cNvSpPr/>
          <p:nvPr/>
        </p:nvSpPr>
        <p:spPr>
          <a:xfrm>
            <a:off x="6357600" y="1546200"/>
            <a:ext cx="605160" cy="4561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ff0000"/>
                </a:solidFill>
                <a:latin typeface="Calibri"/>
              </a:rPr>
              <a:t>Ga</a:t>
            </a:r>
            <a:endParaRPr b="0" lang="en-US" sz="2400" spc="-1" strike="noStrike">
              <a:latin typeface="Arial"/>
            </a:endParaRPr>
          </a:p>
        </p:txBody>
      </p:sp>
      <p:sp>
        <p:nvSpPr>
          <p:cNvPr id="170" name="TextBox 9"/>
          <p:cNvSpPr/>
          <p:nvPr/>
        </p:nvSpPr>
        <p:spPr>
          <a:xfrm>
            <a:off x="6357600" y="4073040"/>
            <a:ext cx="605160" cy="4561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000000"/>
                </a:solidFill>
                <a:latin typeface="Calibri"/>
              </a:rPr>
              <a:t>Sn</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d8a777"/>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d8a777"/>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d8a777"/>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51727</TotalTime>
  <Application>LibreOffice/7.1.4.2$MacOSX_X86_64 LibreOffice_project/a529a4fab45b75fefc5b6226684193eb000654f6</Application>
  <AppVersion>15.0000</AppVersion>
  <Words>2683</Words>
  <Paragraphs>548</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2019-05-24T20:49:57Z</dcterms:created>
  <dc:creator>Krystal Rose York</dc:creator>
  <dc:description/>
  <dc:language>en-US</dc:language>
  <cp:lastModifiedBy/>
  <dcterms:modified xsi:type="dcterms:W3CDTF">2021-09-11T19:59:10Z</dcterms:modified>
  <cp:revision>186</cp:revision>
  <dc:subject/>
  <dc:title>Ternary Heterovalent Alternative Wide Band Gap Semiconductors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28</vt:i4>
  </property>
  <property fmtid="{D5CDD505-2E9C-101B-9397-08002B2CF9AE}" pid="3" name="PresentationFormat">
    <vt:lpwstr>Widescreen</vt:lpwstr>
  </property>
  <property fmtid="{D5CDD505-2E9C-101B-9397-08002B2CF9AE}" pid="4" name="Slides">
    <vt:i4>30</vt:i4>
  </property>
</Properties>
</file>